
<file path=[Content_Types].xml><?xml version="1.0" encoding="utf-8"?>
<Types xmlns="http://schemas.openxmlformats.org/package/2006/content-types">
  <Default Extension="emf" ContentType="image/x-emf"/>
  <Default Extension="gif" ContentType="image/gif"/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70" r:id="rId1"/>
  </p:sldMasterIdLst>
  <p:notesMasterIdLst>
    <p:notesMasterId r:id="rId42"/>
  </p:notesMasterIdLst>
  <p:handoutMasterIdLst>
    <p:handoutMasterId r:id="rId43"/>
  </p:handoutMasterIdLst>
  <p:sldIdLst>
    <p:sldId id="347" r:id="rId2"/>
    <p:sldId id="274" r:id="rId3"/>
    <p:sldId id="303" r:id="rId4"/>
    <p:sldId id="301" r:id="rId5"/>
    <p:sldId id="344" r:id="rId6"/>
    <p:sldId id="268" r:id="rId7"/>
    <p:sldId id="383" r:id="rId8"/>
    <p:sldId id="256" r:id="rId9"/>
    <p:sldId id="267" r:id="rId10"/>
    <p:sldId id="349" r:id="rId11"/>
    <p:sldId id="350" r:id="rId12"/>
    <p:sldId id="351" r:id="rId13"/>
    <p:sldId id="360" r:id="rId14"/>
    <p:sldId id="352" r:id="rId15"/>
    <p:sldId id="353" r:id="rId16"/>
    <p:sldId id="354" r:id="rId17"/>
    <p:sldId id="355" r:id="rId18"/>
    <p:sldId id="309" r:id="rId19"/>
    <p:sldId id="357" r:id="rId20"/>
    <p:sldId id="358" r:id="rId21"/>
    <p:sldId id="359" r:id="rId22"/>
    <p:sldId id="308" r:id="rId23"/>
    <p:sldId id="343" r:id="rId24"/>
    <p:sldId id="269" r:id="rId25"/>
    <p:sldId id="270" r:id="rId26"/>
    <p:sldId id="373" r:id="rId27"/>
    <p:sldId id="271" r:id="rId28"/>
    <p:sldId id="272" r:id="rId29"/>
    <p:sldId id="345" r:id="rId30"/>
    <p:sldId id="374" r:id="rId31"/>
    <p:sldId id="375" r:id="rId32"/>
    <p:sldId id="376" r:id="rId33"/>
    <p:sldId id="380" r:id="rId34"/>
    <p:sldId id="377" r:id="rId35"/>
    <p:sldId id="379" r:id="rId36"/>
    <p:sldId id="381" r:id="rId37"/>
    <p:sldId id="384" r:id="rId38"/>
    <p:sldId id="382" r:id="rId39"/>
    <p:sldId id="289" r:id="rId40"/>
    <p:sldId id="348" r:id="rId41"/>
  </p:sldIdLst>
  <p:sldSz cx="12192000" cy="6858000"/>
  <p:notesSz cx="9926638" cy="6797675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41" autoAdjust="0"/>
    <p:restoredTop sz="94434" autoAdjust="0"/>
  </p:normalViewPr>
  <p:slideViewPr>
    <p:cSldViewPr snapToGrid="0">
      <p:cViewPr varScale="1">
        <p:scale>
          <a:sx n="84" d="100"/>
          <a:sy n="84" d="100"/>
        </p:scale>
        <p:origin x="85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936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4145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5623372" y="0"/>
            <a:ext cx="4301543" cy="34145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EEE4DA-50C4-40AF-8E4D-A6C7494D1633}" type="datetimeFigureOut">
              <a:rPr lang="fr-FR" smtClean="0"/>
              <a:t>17/10/2022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6456219"/>
            <a:ext cx="4301543" cy="34145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5623372" y="6456219"/>
            <a:ext cx="4301543" cy="34145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55C7D1-2E0D-4774-A3EC-EB3A13A43C58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224081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622798" y="1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7458E3-615B-460B-AE47-1F40E5DB9736}" type="datetimeFigureOut">
              <a:rPr lang="fr-FR" smtClean="0"/>
              <a:t>17/10/2022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924175" y="849313"/>
            <a:ext cx="4078288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992664" y="3271381"/>
            <a:ext cx="7941310" cy="267658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301543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622798" y="6456612"/>
            <a:ext cx="4301543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CBAD04-B013-4420-9058-EF71F3EF57C0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640778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CBAD04-B013-4420-9058-EF71F3EF57C0}" type="slidenum">
              <a:rPr lang="fr-FR" smtClean="0"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919559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CBAD04-B013-4420-9058-EF71F3EF57C0}" type="slidenum">
              <a:rPr lang="fr-FR" smtClean="0"/>
              <a:t>26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554245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CBAD04-B013-4420-9058-EF71F3EF57C0}" type="slidenum">
              <a:rPr lang="fr-FR" smtClean="0"/>
              <a:t>27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2905611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CBAD04-B013-4420-9058-EF71F3EF57C0}" type="slidenum">
              <a:rPr lang="fr-FR" smtClean="0"/>
              <a:t>28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013608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CBAD04-B013-4420-9058-EF71F3EF57C0}" type="slidenum">
              <a:rPr lang="fr-FR" smtClean="0"/>
              <a:t>39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341080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CBAD04-B013-4420-9058-EF71F3EF57C0}" type="slidenum">
              <a:rPr lang="fr-FR" smtClean="0"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100339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CBAD04-B013-4420-9058-EF71F3EF57C0}" type="slidenum">
              <a:rPr lang="fr-FR" smtClean="0"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625970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CBAD04-B013-4420-9058-EF71F3EF57C0}" type="slidenum">
              <a:rPr lang="fr-FR" smtClean="0"/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963483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CBAD04-B013-4420-9058-EF71F3EF57C0}" type="slidenum">
              <a:rPr lang="fr-FR" smtClean="0"/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223713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CBAD04-B013-4420-9058-EF71F3EF57C0}" type="slidenum">
              <a:rPr lang="fr-FR" smtClean="0"/>
              <a:t>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571105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CBAD04-B013-4420-9058-EF71F3EF57C0}" type="slidenum">
              <a:rPr lang="fr-FR" smtClean="0"/>
              <a:t>20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057547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CBAD04-B013-4420-9058-EF71F3EF57C0}" type="slidenum">
              <a:rPr lang="fr-FR" smtClean="0"/>
              <a:t>24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249083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CBAD04-B013-4420-9058-EF71F3EF57C0}" type="slidenum">
              <a:rPr lang="fr-FR" smtClean="0"/>
              <a:t>25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894063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1285B-65C3-4B8E-BDD1-956A159ACD3C}" type="datetimeFigureOut">
              <a:rPr lang="fr-FR" smtClean="0"/>
              <a:t>17/10/2022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E0B66-EDD5-461A-BA84-499BD5A4394B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53068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1285B-65C3-4B8E-BDD1-956A159ACD3C}" type="datetimeFigureOut">
              <a:rPr lang="fr-FR" smtClean="0"/>
              <a:t>17/10/2022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E0B66-EDD5-461A-BA84-499BD5A4394B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87114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1285B-65C3-4B8E-BDD1-956A159ACD3C}" type="datetimeFigureOut">
              <a:rPr lang="fr-FR" smtClean="0"/>
              <a:t>17/10/2022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E0B66-EDD5-461A-BA84-499BD5A4394B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00719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1285B-65C3-4B8E-BDD1-956A159ACD3C}" type="datetimeFigureOut">
              <a:rPr lang="fr-FR" smtClean="0"/>
              <a:t>17/10/2022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E0B66-EDD5-461A-BA84-499BD5A4394B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241425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1285B-65C3-4B8E-BDD1-956A159ACD3C}" type="datetimeFigureOut">
              <a:rPr lang="fr-FR" smtClean="0"/>
              <a:t>17/10/2022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E0B66-EDD5-461A-BA84-499BD5A4394B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649775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1285B-65C3-4B8E-BDD1-956A159ACD3C}" type="datetimeFigureOut">
              <a:rPr lang="fr-FR" smtClean="0"/>
              <a:t>17/10/2022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E0B66-EDD5-461A-BA84-499BD5A4394B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800875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1285B-65C3-4B8E-BDD1-956A159ACD3C}" type="datetimeFigureOut">
              <a:rPr lang="fr-FR" smtClean="0"/>
              <a:t>17/10/2022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E0B66-EDD5-461A-BA84-499BD5A4394B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937497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1285B-65C3-4B8E-BDD1-956A159ACD3C}" type="datetimeFigureOut">
              <a:rPr lang="fr-FR" smtClean="0"/>
              <a:t>17/10/2022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E0B66-EDD5-461A-BA84-499BD5A4394B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051515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re. Image de la bibliothèque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'image en ligne 2"/>
          <p:cNvSpPr>
            <a:spLocks noGrp="1"/>
          </p:cNvSpPr>
          <p:nvPr>
            <p:ph type="clipArt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02A368B-571E-4059-AB3A-98930DC07326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8262301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re. Contenu et 2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2"/>
          </p:nvPr>
        </p:nvSpPr>
        <p:spPr>
          <a:xfrm>
            <a:off x="6197600" y="1981200"/>
            <a:ext cx="5080000" cy="1981200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3"/>
          </p:nvPr>
        </p:nvSpPr>
        <p:spPr>
          <a:xfrm>
            <a:off x="6197600" y="4114800"/>
            <a:ext cx="5080000" cy="1981200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4BC5B3-85D3-4469-82E8-D7B8CAF4A2BF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863737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1285B-65C3-4B8E-BDD1-956A159ACD3C}" type="datetimeFigureOut">
              <a:rPr lang="fr-FR" smtClean="0"/>
              <a:t>17/10/2022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E0B66-EDD5-461A-BA84-499BD5A4394B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391251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1285B-65C3-4B8E-BDD1-956A159ACD3C}" type="datetimeFigureOut">
              <a:rPr lang="fr-FR" smtClean="0"/>
              <a:t>17/10/2022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E0B66-EDD5-461A-BA84-499BD5A4394B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60483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1285B-65C3-4B8E-BDD1-956A159ACD3C}" type="datetimeFigureOut">
              <a:rPr lang="fr-FR" smtClean="0"/>
              <a:t>17/10/2022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E0B66-EDD5-461A-BA84-499BD5A4394B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862752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1285B-65C3-4B8E-BDD1-956A159ACD3C}" type="datetimeFigureOut">
              <a:rPr lang="fr-FR" smtClean="0"/>
              <a:t>17/10/2022</a:t>
            </a:fld>
            <a:endParaRPr lang="fr-F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E0B66-EDD5-461A-BA84-499BD5A4394B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85917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1285B-65C3-4B8E-BDD1-956A159ACD3C}" type="datetimeFigureOut">
              <a:rPr lang="fr-FR" smtClean="0"/>
              <a:t>17/10/2022</a:t>
            </a:fld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E0B66-EDD5-461A-BA84-499BD5A4394B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81948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1285B-65C3-4B8E-BDD1-956A159ACD3C}" type="datetimeFigureOut">
              <a:rPr lang="fr-FR" smtClean="0"/>
              <a:t>17/10/2022</a:t>
            </a:fld>
            <a:endParaRPr lang="fr-F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E0B66-EDD5-461A-BA84-499BD5A4394B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33862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1285B-65C3-4B8E-BDD1-956A159ACD3C}" type="datetimeFigureOut">
              <a:rPr lang="fr-FR" smtClean="0"/>
              <a:t>17/10/2022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E0B66-EDD5-461A-BA84-499BD5A4394B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59208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E0B66-EDD5-461A-BA84-499BD5A4394B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1285B-65C3-4B8E-BDD1-956A159ACD3C}" type="datetimeFigureOut">
              <a:rPr lang="fr-FR" smtClean="0"/>
              <a:t>17/10/2022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815276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D1285B-65C3-4B8E-BDD1-956A159ACD3C}" type="datetimeFigureOut">
              <a:rPr lang="fr-FR" smtClean="0"/>
              <a:t>17/10/2022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25E0B66-EDD5-461A-BA84-499BD5A4394B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70626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71" r:id="rId1"/>
    <p:sldLayoutId id="2147484272" r:id="rId2"/>
    <p:sldLayoutId id="2147484273" r:id="rId3"/>
    <p:sldLayoutId id="2147484274" r:id="rId4"/>
    <p:sldLayoutId id="2147484275" r:id="rId5"/>
    <p:sldLayoutId id="2147484276" r:id="rId6"/>
    <p:sldLayoutId id="2147484277" r:id="rId7"/>
    <p:sldLayoutId id="2147484278" r:id="rId8"/>
    <p:sldLayoutId id="2147484279" r:id="rId9"/>
    <p:sldLayoutId id="2147484280" r:id="rId10"/>
    <p:sldLayoutId id="2147484281" r:id="rId11"/>
    <p:sldLayoutId id="2147484282" r:id="rId12"/>
    <p:sldLayoutId id="2147484283" r:id="rId13"/>
    <p:sldLayoutId id="2147484284" r:id="rId14"/>
    <p:sldLayoutId id="2147484285" r:id="rId15"/>
    <p:sldLayoutId id="2147484286" r:id="rId16"/>
    <p:sldLayoutId id="2147484287" r:id="rId17"/>
    <p:sldLayoutId id="2147484288" r:id="rId18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5.jfif"/><Relationship Id="rId4" Type="http://schemas.openxmlformats.org/officeDocument/2006/relationships/image" Target="../media/image4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g"/><Relationship Id="rId4" Type="http://schemas.openxmlformats.org/officeDocument/2006/relationships/image" Target="../media/image48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gif"/><Relationship Id="rId4" Type="http://schemas.openxmlformats.org/officeDocument/2006/relationships/image" Target="../media/image4.jp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34.jpg"/><Relationship Id="rId4" Type="http://schemas.openxmlformats.org/officeDocument/2006/relationships/image" Target="../media/image17.jp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8.jpg"/><Relationship Id="rId18" Type="http://schemas.openxmlformats.org/officeDocument/2006/relationships/image" Target="../media/image23.emf"/><Relationship Id="rId26" Type="http://schemas.openxmlformats.org/officeDocument/2006/relationships/image" Target="../media/image30.GIF"/><Relationship Id="rId3" Type="http://schemas.openxmlformats.org/officeDocument/2006/relationships/image" Target="../media/image8.png"/><Relationship Id="rId21" Type="http://schemas.openxmlformats.org/officeDocument/2006/relationships/image" Target="../media/image5.gif"/><Relationship Id="rId34" Type="http://schemas.openxmlformats.org/officeDocument/2006/relationships/image" Target="../media/image38.jpg"/><Relationship Id="rId7" Type="http://schemas.openxmlformats.org/officeDocument/2006/relationships/image" Target="../media/image12.png"/><Relationship Id="rId12" Type="http://schemas.openxmlformats.org/officeDocument/2006/relationships/image" Target="../media/image17.jpg"/><Relationship Id="rId17" Type="http://schemas.openxmlformats.org/officeDocument/2006/relationships/image" Target="../media/image22.emf"/><Relationship Id="rId25" Type="http://schemas.openxmlformats.org/officeDocument/2006/relationships/image" Target="../media/image29.png"/><Relationship Id="rId33" Type="http://schemas.openxmlformats.org/officeDocument/2006/relationships/image" Target="../media/image37.jpg"/><Relationship Id="rId2" Type="http://schemas.openxmlformats.org/officeDocument/2006/relationships/image" Target="../media/image7.jpeg"/><Relationship Id="rId16" Type="http://schemas.openxmlformats.org/officeDocument/2006/relationships/image" Target="../media/image21.png"/><Relationship Id="rId20" Type="http://schemas.openxmlformats.org/officeDocument/2006/relationships/image" Target="../media/image25.jpg"/><Relationship Id="rId29" Type="http://schemas.openxmlformats.org/officeDocument/2006/relationships/image" Target="../media/image33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24" Type="http://schemas.openxmlformats.org/officeDocument/2006/relationships/image" Target="../media/image28.emf"/><Relationship Id="rId32" Type="http://schemas.openxmlformats.org/officeDocument/2006/relationships/image" Target="../media/image36.jpeg"/><Relationship Id="rId5" Type="http://schemas.openxmlformats.org/officeDocument/2006/relationships/image" Target="../media/image10.jpg"/><Relationship Id="rId15" Type="http://schemas.openxmlformats.org/officeDocument/2006/relationships/image" Target="../media/image20.jpeg"/><Relationship Id="rId23" Type="http://schemas.openxmlformats.org/officeDocument/2006/relationships/image" Target="../media/image27.jpg"/><Relationship Id="rId28" Type="http://schemas.openxmlformats.org/officeDocument/2006/relationships/image" Target="../media/image32.png"/><Relationship Id="rId36" Type="http://schemas.openxmlformats.org/officeDocument/2006/relationships/image" Target="../media/image40.jpg"/><Relationship Id="rId10" Type="http://schemas.openxmlformats.org/officeDocument/2006/relationships/image" Target="../media/image15.png"/><Relationship Id="rId19" Type="http://schemas.openxmlformats.org/officeDocument/2006/relationships/image" Target="../media/image24.jpeg"/><Relationship Id="rId31" Type="http://schemas.openxmlformats.org/officeDocument/2006/relationships/image" Target="../media/image35.jpg"/><Relationship Id="rId4" Type="http://schemas.openxmlformats.org/officeDocument/2006/relationships/image" Target="../media/image9.tiff"/><Relationship Id="rId9" Type="http://schemas.openxmlformats.org/officeDocument/2006/relationships/image" Target="../media/image14.png"/><Relationship Id="rId14" Type="http://schemas.openxmlformats.org/officeDocument/2006/relationships/image" Target="../media/image19.jpeg"/><Relationship Id="rId22" Type="http://schemas.openxmlformats.org/officeDocument/2006/relationships/image" Target="../media/image26.jpeg"/><Relationship Id="rId27" Type="http://schemas.openxmlformats.org/officeDocument/2006/relationships/image" Target="../media/image31.jpeg"/><Relationship Id="rId30" Type="http://schemas.openxmlformats.org/officeDocument/2006/relationships/image" Target="../media/image34.jpg"/><Relationship Id="rId35" Type="http://schemas.openxmlformats.org/officeDocument/2006/relationships/image" Target="../media/image39.jpeg"/><Relationship Id="rId8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scf.asso.fr/le-label-terre-de-jeux-une-opportunite-pour-le-reseau-fscf" TargetMode="External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fscf.asso.fr/sites/fscf/files/uploads/visuel_page_lexperience_fscf_et_bloc_campagne_de_rentre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194" y="569770"/>
            <a:ext cx="11354937" cy="5391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97656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351088" y="260351"/>
            <a:ext cx="7377112" cy="1655763"/>
          </a:xfrm>
        </p:spPr>
        <p:txBody>
          <a:bodyPr anchor="ctr">
            <a:normAutofit/>
          </a:bodyPr>
          <a:lstStyle/>
          <a:p>
            <a:pPr eaLnBrk="1" hangingPunct="1"/>
            <a:br>
              <a:rPr lang="fr-FR" altLang="fr-FR" sz="4000" b="1" dirty="0">
                <a:solidFill>
                  <a:schemeClr val="tx1"/>
                </a:solidFill>
                <a:latin typeface="Lucida Bright" panose="02040602050505020304" pitchFamily="18" charset="0"/>
              </a:rPr>
            </a:br>
            <a:endParaRPr lang="fr-FR" altLang="fr-FR" sz="4000" b="1" dirty="0">
              <a:solidFill>
                <a:srgbClr val="66FFFF"/>
              </a:solidFill>
              <a:latin typeface="Felix Titling" panose="04060505060202020A04" pitchFamily="82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24836" y="1555846"/>
            <a:ext cx="7480253" cy="2349098"/>
          </a:xfrm>
        </p:spPr>
        <p:txBody>
          <a:bodyPr>
            <a:noAutofit/>
          </a:bodyPr>
          <a:lstStyle/>
          <a:p>
            <a:pPr algn="ctr" eaLnBrk="1" hangingPunct="1"/>
            <a:r>
              <a:rPr lang="fr-FR" altLang="fr-FR" sz="5400" dirty="0">
                <a:latin typeface="Century Gothic" panose="020B0502020202020204" pitchFamily="34" charset="0"/>
              </a:rPr>
              <a:t>Budget réalisé</a:t>
            </a:r>
          </a:p>
          <a:p>
            <a:pPr algn="ctr" eaLnBrk="1" hangingPunct="1"/>
            <a:r>
              <a:rPr lang="fr-FR" altLang="fr-FR" sz="5400" dirty="0">
                <a:latin typeface="Century Gothic" panose="020B0502020202020204" pitchFamily="34" charset="0"/>
              </a:rPr>
              <a:t>EXERCICE 2021/2022</a:t>
            </a:r>
          </a:p>
        </p:txBody>
      </p:sp>
    </p:spTree>
    <p:extLst>
      <p:ext uri="{BB962C8B-B14F-4D97-AF65-F5344CB8AC3E}">
        <p14:creationId xmlns:p14="http://schemas.microsoft.com/office/powerpoint/2010/main" val="92912046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834937" y="267287"/>
            <a:ext cx="7772400" cy="713790"/>
          </a:xfrm>
        </p:spPr>
        <p:txBody>
          <a:bodyPr>
            <a:normAutofit/>
          </a:bodyPr>
          <a:lstStyle/>
          <a:p>
            <a:pPr eaLnBrk="1" hangingPunct="1"/>
            <a:r>
              <a:rPr lang="fr-FR" altLang="fr-FR" b="1" dirty="0">
                <a:solidFill>
                  <a:schemeClr val="tx1"/>
                </a:solidFill>
              </a:rPr>
              <a:t>RESSOURCES PROPRES</a:t>
            </a:r>
          </a:p>
        </p:txBody>
      </p:sp>
      <p:sp>
        <p:nvSpPr>
          <p:cNvPr id="4099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336047" y="1405889"/>
            <a:ext cx="11519905" cy="2901685"/>
          </a:xfrm>
        </p:spPr>
        <p:txBody>
          <a:bodyPr>
            <a:noAutofit/>
          </a:bodyPr>
          <a:lstStyle/>
          <a:p>
            <a:pPr marL="0" indent="0" eaLnBrk="1" hangingPunct="1">
              <a:buNone/>
              <a:defRPr/>
            </a:pPr>
            <a:endParaRPr lang="fr-FR" altLang="fr-FR" sz="2800" dirty="0">
              <a:latin typeface="Lucida Bright" panose="02040602050505020304" pitchFamily="18" charset="0"/>
            </a:endParaRPr>
          </a:p>
          <a:p>
            <a:pPr marL="0" indent="0">
              <a:buNone/>
              <a:defRPr/>
            </a:pPr>
            <a:r>
              <a:rPr lang="fr-FR" altLang="fr-FR" sz="4000" dirty="0">
                <a:latin typeface="Lucida Bright" panose="02040602050505020304" pitchFamily="18" charset="0"/>
              </a:rPr>
              <a:t>Compétitions / Formations    5 563 €</a:t>
            </a:r>
          </a:p>
          <a:p>
            <a:pPr marL="0" indent="0">
              <a:buNone/>
              <a:defRPr/>
            </a:pPr>
            <a:r>
              <a:rPr lang="fr-FR" altLang="fr-FR" sz="4000" dirty="0">
                <a:latin typeface="Lucida Bright" panose="02040602050505020304" pitchFamily="18" charset="0"/>
              </a:rPr>
              <a:t>Licences				                      31 066 €</a:t>
            </a:r>
          </a:p>
          <a:p>
            <a:pPr marL="0" indent="0">
              <a:buNone/>
              <a:defRPr/>
            </a:pPr>
            <a:r>
              <a:rPr lang="fr-FR" altLang="fr-FR" sz="4000" dirty="0">
                <a:latin typeface="Lucida Bright" panose="02040602050505020304" pitchFamily="18" charset="0"/>
              </a:rPr>
              <a:t>Intérêts  Cptes livrets                241 €</a:t>
            </a:r>
          </a:p>
          <a:p>
            <a:pPr marL="0" indent="0">
              <a:buNone/>
              <a:defRPr/>
            </a:pPr>
            <a:r>
              <a:rPr lang="fr-FR" altLang="fr-FR" sz="2800" dirty="0">
                <a:latin typeface="Lucida Bright" panose="02040602050505020304" pitchFamily="18" charset="0"/>
              </a:rPr>
              <a:t>Produits exceptionnels                  2 733 €</a:t>
            </a:r>
          </a:p>
          <a:p>
            <a:pPr marL="0" indent="0">
              <a:buNone/>
              <a:defRPr/>
            </a:pPr>
            <a:r>
              <a:rPr lang="fr-FR" altLang="fr-FR" sz="2800" dirty="0">
                <a:latin typeface="Lucida Bright" panose="02040602050505020304" pitchFamily="18" charset="0"/>
              </a:rPr>
              <a:t>Abandon des frais de bénévoles    2 188 €</a:t>
            </a:r>
          </a:p>
          <a:p>
            <a:pPr eaLnBrk="1" hangingPunct="1">
              <a:defRPr/>
            </a:pPr>
            <a:endParaRPr lang="fr-FR" altLang="fr-FR" sz="2800" dirty="0">
              <a:latin typeface="Lucida Bright" panose="02040602050505020304" pitchFamily="18" charset="0"/>
            </a:endParaRPr>
          </a:p>
          <a:p>
            <a:pPr eaLnBrk="1" hangingPunct="1">
              <a:defRPr/>
            </a:pPr>
            <a:endParaRPr lang="fr-FR" altLang="fr-FR" sz="2800" dirty="0">
              <a:latin typeface="Lucida Bright" panose="02040602050505020304" pitchFamily="18" charset="0"/>
            </a:endParaRPr>
          </a:p>
          <a:p>
            <a:pPr eaLnBrk="1" hangingPunct="1">
              <a:defRPr/>
            </a:pPr>
            <a:endParaRPr lang="fr-FR" altLang="fr-FR" sz="2800" dirty="0">
              <a:latin typeface="Lucida Bright" panose="02040602050505020304" pitchFamily="18" charset="0"/>
            </a:endParaRPr>
          </a:p>
          <a:p>
            <a:pPr eaLnBrk="1" hangingPunct="1">
              <a:defRPr/>
            </a:pPr>
            <a:endParaRPr lang="fr-FR" altLang="fr-FR" sz="2800" dirty="0">
              <a:solidFill>
                <a:schemeClr val="bg1"/>
              </a:solidFill>
              <a:latin typeface="Lucida Bright" panose="02040602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19309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 noChangeArrowheads="1"/>
          </p:cNvSpPr>
          <p:nvPr>
            <p:ph type="title"/>
          </p:nvPr>
        </p:nvSpPr>
        <p:spPr>
          <a:xfrm>
            <a:off x="2209800" y="609600"/>
            <a:ext cx="7772400" cy="731838"/>
          </a:xfrm>
        </p:spPr>
        <p:txBody>
          <a:bodyPr>
            <a:normAutofit/>
          </a:bodyPr>
          <a:lstStyle/>
          <a:p>
            <a:r>
              <a:rPr lang="fr-FR" altLang="fr-FR" b="1">
                <a:solidFill>
                  <a:schemeClr val="tx1"/>
                </a:solidFill>
              </a:rPr>
              <a:t>AUTRES</a:t>
            </a:r>
            <a:r>
              <a:rPr lang="fr-FR" altLang="fr-FR">
                <a:solidFill>
                  <a:schemeClr val="tx1"/>
                </a:solidFill>
              </a:rPr>
              <a:t> </a:t>
            </a:r>
            <a:r>
              <a:rPr lang="fr-FR" altLang="fr-FR" b="1">
                <a:solidFill>
                  <a:schemeClr val="tx1"/>
                </a:solidFill>
              </a:rPr>
              <a:t>RESSOURCES</a:t>
            </a:r>
          </a:p>
        </p:txBody>
      </p:sp>
      <p:sp>
        <p:nvSpPr>
          <p:cNvPr id="3" name="Espace réservé du contenu 2"/>
          <p:cNvSpPr>
            <a:spLocks noGrp="1" noChangeArrowheads="1"/>
          </p:cNvSpPr>
          <p:nvPr>
            <p:ph sz="half" idx="1"/>
          </p:nvPr>
        </p:nvSpPr>
        <p:spPr>
          <a:xfrm>
            <a:off x="1691640" y="1981200"/>
            <a:ext cx="4328160" cy="1879600"/>
          </a:xfrm>
        </p:spPr>
        <p:txBody>
          <a:bodyPr>
            <a:normAutofit/>
          </a:bodyPr>
          <a:lstStyle/>
          <a:p>
            <a:r>
              <a:rPr lang="fr-FR" altLang="fr-FR" sz="3600" dirty="0">
                <a:latin typeface="Lucida Bright" panose="02040602050505020304" pitchFamily="18" charset="0"/>
              </a:rPr>
              <a:t>Subventions</a:t>
            </a:r>
          </a:p>
        </p:txBody>
      </p:sp>
      <p:sp>
        <p:nvSpPr>
          <p:cNvPr id="4" name="Espace réservé du contenu 3"/>
          <p:cNvSpPr>
            <a:spLocks noGrp="1" noChangeArrowheads="1"/>
          </p:cNvSpPr>
          <p:nvPr>
            <p:ph sz="quarter" idx="2"/>
          </p:nvPr>
        </p:nvSpPr>
        <p:spPr>
          <a:xfrm>
            <a:off x="5338549" y="1981200"/>
            <a:ext cx="5622821" cy="1981200"/>
          </a:xfrm>
        </p:spPr>
        <p:txBody>
          <a:bodyPr>
            <a:normAutofit/>
          </a:bodyPr>
          <a:lstStyle/>
          <a:p>
            <a:r>
              <a:rPr lang="fr-FR" sz="3200" dirty="0"/>
              <a:t>département 25   12 000 €  </a:t>
            </a:r>
            <a:endParaRPr lang="fr-FR" sz="2400" dirty="0"/>
          </a:p>
          <a:p>
            <a:pPr marL="0" indent="0">
              <a:buNone/>
            </a:pPr>
            <a:endParaRPr lang="fr-FR" sz="2400" dirty="0"/>
          </a:p>
          <a:p>
            <a:r>
              <a:rPr lang="fr-FR" sz="3200" dirty="0"/>
              <a:t>département 70       698 €</a:t>
            </a:r>
            <a:endParaRPr lang="fr-FR" altLang="fr-FR" sz="3600" dirty="0">
              <a:latin typeface="Lucida Bright" panose="02040602050505020304" pitchFamily="18" charset="0"/>
            </a:endParaRPr>
          </a:p>
        </p:txBody>
      </p:sp>
      <p:sp>
        <p:nvSpPr>
          <p:cNvPr id="5" name="Espace réservé du contenu 4"/>
          <p:cNvSpPr>
            <a:spLocks noGrp="1" noChangeArrowheads="1"/>
          </p:cNvSpPr>
          <p:nvPr>
            <p:ph sz="quarter" idx="3"/>
          </p:nvPr>
        </p:nvSpPr>
        <p:spPr>
          <a:xfrm>
            <a:off x="1805940" y="3555604"/>
            <a:ext cx="8134985" cy="1981200"/>
          </a:xfrm>
        </p:spPr>
        <p:txBody>
          <a:bodyPr>
            <a:normAutofit/>
          </a:bodyPr>
          <a:lstStyle/>
          <a:p>
            <a:r>
              <a:rPr lang="fr-FR" altLang="fr-FR" sz="2800" dirty="0">
                <a:latin typeface="Lucida Bright" panose="02040602050505020304" pitchFamily="18" charset="0"/>
              </a:rPr>
              <a:t>CDOS 	215 €</a:t>
            </a:r>
          </a:p>
          <a:p>
            <a:pPr marL="0" indent="0">
              <a:buNone/>
            </a:pPr>
            <a:r>
              <a:rPr lang="fr-FR" altLang="fr-FR" sz="2800" dirty="0">
                <a:latin typeface="Lucida Bright" panose="02040602050505020304" pitchFamily="18" charset="0"/>
              </a:rPr>
              <a:t> somme totalement rétrocédée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12740" y="5638404"/>
            <a:ext cx="2379260" cy="1219596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6472" y="5760138"/>
            <a:ext cx="3032077" cy="1097862"/>
          </a:xfrm>
          <a:prstGeom prst="rect">
            <a:avLst/>
          </a:prstGeom>
        </p:spPr>
      </p:pic>
      <p:sp>
        <p:nvSpPr>
          <p:cNvPr id="7" name="AutoShape 2" descr="CDOS 25 – Promouvoir, développer, valoriser la richesse sportive du Doubs !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76373"/>
            <a:ext cx="1446663" cy="1981627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067" y="5715000"/>
            <a:ext cx="3276600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9943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4400" dirty="0">
                <a:latin typeface="Lucida Bright" panose="02040602050505020304" pitchFamily="18" charset="0"/>
              </a:rPr>
              <a:t>Total des ressources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r>
              <a:rPr lang="fr-FR" sz="4800" dirty="0">
                <a:latin typeface="Lucida Bright" panose="02040602050505020304" pitchFamily="18" charset="0"/>
              </a:rPr>
              <a:t>           54 489 €</a:t>
            </a:r>
          </a:p>
        </p:txBody>
      </p:sp>
    </p:spTree>
    <p:extLst>
      <p:ext uri="{BB962C8B-B14F-4D97-AF65-F5344CB8AC3E}">
        <p14:creationId xmlns:p14="http://schemas.microsoft.com/office/powerpoint/2010/main" val="23994721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Grp="1" noChangeArrowheads="1"/>
          </p:cNvSpPr>
          <p:nvPr>
            <p:ph type="title"/>
          </p:nvPr>
        </p:nvSpPr>
        <p:spPr>
          <a:xfrm>
            <a:off x="2208213" y="620714"/>
            <a:ext cx="7847012" cy="371475"/>
          </a:xfrm>
        </p:spPr>
        <p:txBody>
          <a:bodyPr>
            <a:noAutofit/>
          </a:bodyPr>
          <a:lstStyle/>
          <a:p>
            <a:pPr eaLnBrk="1" hangingPunct="1"/>
            <a:r>
              <a:rPr lang="fr-FR" altLang="fr-FR" sz="4400" dirty="0">
                <a:solidFill>
                  <a:schemeClr val="tx1"/>
                </a:solidFill>
                <a:latin typeface="Lucida Bright" panose="02040602050505020304" pitchFamily="18" charset="0"/>
              </a:rPr>
              <a:t>CHARGES </a:t>
            </a:r>
          </a:p>
        </p:txBody>
      </p:sp>
      <p:sp>
        <p:nvSpPr>
          <p:cNvPr id="8195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485178" y="1978026"/>
            <a:ext cx="11161991" cy="3211194"/>
          </a:xfrm>
        </p:spPr>
        <p:txBody>
          <a:bodyPr>
            <a:normAutofit fontScale="32500" lnSpcReduction="20000"/>
          </a:bodyPr>
          <a:lstStyle/>
          <a:p>
            <a:pPr>
              <a:defRPr/>
            </a:pPr>
            <a:r>
              <a:rPr lang="fr-FR" altLang="fr-FR" sz="11200" dirty="0">
                <a:latin typeface="Lucida Bright" panose="02040602050505020304" pitchFamily="18" charset="0"/>
              </a:rPr>
              <a:t>Achats de marchandises et divers		6 378 €</a:t>
            </a:r>
          </a:p>
          <a:p>
            <a:pPr marL="0" indent="0">
              <a:buNone/>
              <a:defRPr/>
            </a:pPr>
            <a:r>
              <a:rPr lang="fr-FR" altLang="fr-FR" sz="7200" dirty="0">
                <a:latin typeface="Lucida Bright" panose="02040602050505020304" pitchFamily="18" charset="0"/>
              </a:rPr>
              <a:t>Dont 4 170 </a:t>
            </a:r>
            <a:r>
              <a:rPr lang="fr-FR" altLang="fr-FR" sz="7200" dirty="0" err="1">
                <a:latin typeface="Lucida Bright" panose="02040602050505020304" pitchFamily="18" charset="0"/>
              </a:rPr>
              <a:t>Videlio</a:t>
            </a:r>
            <a:r>
              <a:rPr lang="fr-FR" altLang="fr-FR" sz="7200" dirty="0">
                <a:latin typeface="Lucida Bright" panose="02040602050505020304" pitchFamily="18" charset="0"/>
              </a:rPr>
              <a:t> </a:t>
            </a:r>
          </a:p>
          <a:p>
            <a:pPr marL="0" indent="0">
              <a:buNone/>
              <a:defRPr/>
            </a:pPr>
            <a:endParaRPr lang="fr-FR" altLang="fr-FR" sz="7200">
              <a:latin typeface="Lucida Bright" panose="02040602050505020304" pitchFamily="18" charset="0"/>
            </a:endParaRPr>
          </a:p>
          <a:p>
            <a:pPr marL="0" indent="0">
              <a:buNone/>
              <a:defRPr/>
            </a:pPr>
            <a:endParaRPr lang="fr-FR" altLang="fr-FR" sz="7200" dirty="0">
              <a:latin typeface="Lucida Bright" panose="02040602050505020304" pitchFamily="18" charset="0"/>
            </a:endParaRPr>
          </a:p>
          <a:p>
            <a:pPr>
              <a:defRPr/>
            </a:pPr>
            <a:r>
              <a:rPr lang="fr-FR" altLang="fr-FR" sz="11200" dirty="0">
                <a:latin typeface="Lucida Bright" panose="02040602050505020304" pitchFamily="18" charset="0"/>
              </a:rPr>
              <a:t>Charges externes                  				 20 102 €</a:t>
            </a:r>
          </a:p>
          <a:p>
            <a:pPr marL="0" indent="0">
              <a:buNone/>
              <a:defRPr/>
            </a:pPr>
            <a:r>
              <a:rPr lang="fr-FR" altLang="fr-FR" sz="7200" dirty="0">
                <a:latin typeface="Lucida Bright" panose="02040602050505020304" pitchFamily="18" charset="0"/>
              </a:rPr>
              <a:t>Dont 12 555 € Ag / Congrès / Compétitions </a:t>
            </a:r>
          </a:p>
          <a:p>
            <a:pPr eaLnBrk="1" hangingPunct="1">
              <a:defRPr/>
            </a:pPr>
            <a:endParaRPr lang="fr-FR" altLang="fr-FR" sz="2800" dirty="0"/>
          </a:p>
          <a:p>
            <a:pPr eaLnBrk="1" hangingPunct="1">
              <a:defRPr/>
            </a:pPr>
            <a:endParaRPr lang="fr-FR" altLang="fr-FR" sz="2800" dirty="0"/>
          </a:p>
          <a:p>
            <a:pPr eaLnBrk="1" hangingPunct="1">
              <a:defRPr/>
            </a:pPr>
            <a:endParaRPr lang="fr-FR" altLang="fr-FR" sz="2800" dirty="0"/>
          </a:p>
          <a:p>
            <a:pPr eaLnBrk="1" hangingPunct="1">
              <a:defRPr/>
            </a:pPr>
            <a:endParaRPr lang="fr-FR" altLang="fr-FR" sz="2800" dirty="0"/>
          </a:p>
          <a:p>
            <a:pPr eaLnBrk="1" hangingPunct="1">
              <a:defRPr/>
            </a:pPr>
            <a:endParaRPr lang="fr-FR" altLang="fr-FR" sz="2800" dirty="0"/>
          </a:p>
          <a:p>
            <a:pPr eaLnBrk="1" hangingPunct="1">
              <a:defRPr/>
            </a:pPr>
            <a:endParaRPr lang="fr-FR" altLang="fr-FR" sz="2800" dirty="0"/>
          </a:p>
        </p:txBody>
      </p:sp>
      <p:sp>
        <p:nvSpPr>
          <p:cNvPr id="6148" name="Espace réservé du contenu 2"/>
          <p:cNvSpPr>
            <a:spLocks noGrp="1" noChangeArrowheads="1"/>
          </p:cNvSpPr>
          <p:nvPr>
            <p:ph sz="quarter" idx="2"/>
          </p:nvPr>
        </p:nvSpPr>
        <p:spPr>
          <a:xfrm>
            <a:off x="6024563" y="1412876"/>
            <a:ext cx="4248150" cy="144463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fr-FR" altLang="fr-FR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730274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 noChangeArrowheads="1"/>
          </p:cNvSpPr>
          <p:nvPr>
            <p:ph type="title"/>
          </p:nvPr>
        </p:nvSpPr>
        <p:spPr>
          <a:xfrm>
            <a:off x="2101056" y="232410"/>
            <a:ext cx="7847013" cy="298450"/>
          </a:xfrm>
        </p:spPr>
        <p:txBody>
          <a:bodyPr>
            <a:noAutofit/>
          </a:bodyPr>
          <a:lstStyle/>
          <a:p>
            <a:pPr eaLnBrk="1" hangingPunct="1"/>
            <a:r>
              <a:rPr lang="fr-FR" altLang="fr-FR" sz="4000" dirty="0">
                <a:solidFill>
                  <a:schemeClr val="tx1"/>
                </a:solidFill>
                <a:latin typeface="Lucida Bright" panose="02040602050505020304" pitchFamily="18" charset="0"/>
              </a:rPr>
              <a:t>AUTRES CHARGES </a:t>
            </a:r>
          </a:p>
        </p:txBody>
      </p:sp>
      <p:sp>
        <p:nvSpPr>
          <p:cNvPr id="8195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205740" y="1211580"/>
            <a:ext cx="11531335" cy="471154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fr-FR" altLang="fr-FR" sz="3600" dirty="0">
                <a:latin typeface="Lucida Bright" panose="02040602050505020304" pitchFamily="18" charset="0"/>
              </a:rPr>
              <a:t>Salaires et charges sociales  		 27 018 €</a:t>
            </a:r>
          </a:p>
          <a:p>
            <a:pPr>
              <a:defRPr/>
            </a:pPr>
            <a:endParaRPr lang="fr-FR" altLang="fr-FR" sz="4800" dirty="0">
              <a:latin typeface="Lucida Bright" panose="02040602050505020304" pitchFamily="18" charset="0"/>
            </a:endParaRPr>
          </a:p>
          <a:p>
            <a:pPr>
              <a:defRPr/>
            </a:pPr>
            <a:r>
              <a:rPr lang="fr-FR" altLang="fr-FR" sz="4000" dirty="0">
                <a:latin typeface="Lucida Bright" panose="02040602050505020304" pitchFamily="18" charset="0"/>
              </a:rPr>
              <a:t>Charges de gestion 		     		25 764 € </a:t>
            </a:r>
          </a:p>
          <a:p>
            <a:pPr marL="0" indent="0">
              <a:buNone/>
              <a:defRPr/>
            </a:pPr>
            <a:r>
              <a:rPr lang="fr-FR" altLang="fr-FR" sz="3600" dirty="0">
                <a:latin typeface="Lucida Bright" panose="02040602050505020304" pitchFamily="18" charset="0"/>
              </a:rPr>
              <a:t>-  </a:t>
            </a:r>
            <a:r>
              <a:rPr lang="fr-FR" altLang="fr-FR" sz="2800" dirty="0">
                <a:latin typeface="Lucida Bright" panose="02040602050505020304" pitchFamily="18" charset="0"/>
              </a:rPr>
              <a:t>Régul tarification N-1 		8 103 €</a:t>
            </a:r>
          </a:p>
          <a:p>
            <a:pPr>
              <a:buFontTx/>
              <a:buChar char="-"/>
              <a:defRPr/>
            </a:pPr>
            <a:r>
              <a:rPr lang="fr-FR" altLang="fr-FR" sz="2800" dirty="0">
                <a:latin typeface="Lucida Bright" panose="02040602050505020304" pitchFamily="18" charset="0"/>
              </a:rPr>
              <a:t>Dotations au District x2	    9 750 €</a:t>
            </a:r>
          </a:p>
          <a:p>
            <a:pPr>
              <a:buFontTx/>
              <a:buChar char="-"/>
              <a:defRPr/>
            </a:pPr>
            <a:r>
              <a:rPr lang="fr-FR" altLang="fr-FR" sz="2800" dirty="0">
                <a:latin typeface="Lucida Bright" panose="02040602050505020304" pitchFamily="18" charset="0"/>
              </a:rPr>
              <a:t>Frais des bénévoles 		    2 188 €</a:t>
            </a:r>
          </a:p>
          <a:p>
            <a:pPr marL="0" indent="0">
              <a:buNone/>
              <a:defRPr/>
            </a:pPr>
            <a:endParaRPr lang="fr-FR" altLang="fr-FR" sz="3600" dirty="0">
              <a:latin typeface="Lucida Bright" panose="02040602050505020304" pitchFamily="18" charset="0"/>
            </a:endParaRPr>
          </a:p>
          <a:p>
            <a:pPr marL="0" indent="0">
              <a:buNone/>
              <a:defRPr/>
            </a:pPr>
            <a:r>
              <a:rPr lang="fr-FR" altLang="fr-FR" sz="2800" dirty="0">
                <a:latin typeface="Lucida Bright" panose="02040602050505020304" pitchFamily="18" charset="0"/>
              </a:rPr>
              <a:t>	</a:t>
            </a:r>
          </a:p>
          <a:p>
            <a:pPr eaLnBrk="1" hangingPunct="1">
              <a:defRPr/>
            </a:pPr>
            <a:endParaRPr lang="fr-FR" altLang="fr-FR" sz="2800" dirty="0">
              <a:latin typeface="Lucida Bright" panose="02040602050505020304" pitchFamily="18" charset="0"/>
            </a:endParaRPr>
          </a:p>
          <a:p>
            <a:pPr eaLnBrk="1" hangingPunct="1">
              <a:defRPr/>
            </a:pPr>
            <a:endParaRPr lang="fr-FR" altLang="fr-FR" sz="2800" dirty="0">
              <a:latin typeface="Lucida Bright" panose="02040602050505020304" pitchFamily="18" charset="0"/>
            </a:endParaRPr>
          </a:p>
          <a:p>
            <a:pPr eaLnBrk="1" hangingPunct="1">
              <a:defRPr/>
            </a:pPr>
            <a:endParaRPr lang="fr-FR" altLang="fr-FR" sz="2800" dirty="0">
              <a:latin typeface="Lucida Bright" panose="02040602050505020304" pitchFamily="18" charset="0"/>
            </a:endParaRPr>
          </a:p>
          <a:p>
            <a:pPr eaLnBrk="1" hangingPunct="1">
              <a:defRPr/>
            </a:pPr>
            <a:endParaRPr lang="fr-FR" altLang="fr-FR" sz="2800" dirty="0">
              <a:latin typeface="Lucida Bright" panose="02040602050505020304" pitchFamily="18" charset="0"/>
            </a:endParaRPr>
          </a:p>
          <a:p>
            <a:pPr eaLnBrk="1" hangingPunct="1">
              <a:defRPr/>
            </a:pPr>
            <a:endParaRPr lang="fr-FR" altLang="fr-FR" sz="2800" dirty="0">
              <a:latin typeface="Lucida Bright" panose="02040602050505020304" pitchFamily="18" charset="0"/>
            </a:endParaRPr>
          </a:p>
          <a:p>
            <a:pPr eaLnBrk="1" hangingPunct="1">
              <a:defRPr/>
            </a:pPr>
            <a:endParaRPr lang="fr-FR" altLang="fr-FR" sz="2800" dirty="0">
              <a:latin typeface="Lucida Bright" panose="02040602050505020304" pitchFamily="18" charset="0"/>
            </a:endParaRPr>
          </a:p>
          <a:p>
            <a:pPr eaLnBrk="1" hangingPunct="1">
              <a:defRPr/>
            </a:pPr>
            <a:r>
              <a:rPr lang="fr-FR" altLang="fr-FR" sz="2800" dirty="0">
                <a:solidFill>
                  <a:srgbClr val="66FF33"/>
                </a:solidFill>
                <a:latin typeface="Lucida Bright" panose="02040602050505020304" pitchFamily="18" charset="0"/>
              </a:rPr>
              <a:t>Baisse des inscriptions</a:t>
            </a:r>
          </a:p>
        </p:txBody>
      </p:sp>
    </p:spTree>
    <p:extLst>
      <p:ext uri="{BB962C8B-B14F-4D97-AF65-F5344CB8AC3E}">
        <p14:creationId xmlns:p14="http://schemas.microsoft.com/office/powerpoint/2010/main" val="3708299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re 1"/>
          <p:cNvSpPr>
            <a:spLocks noGrp="1" noChangeArrowheads="1"/>
          </p:cNvSpPr>
          <p:nvPr>
            <p:ph type="title"/>
          </p:nvPr>
        </p:nvSpPr>
        <p:spPr>
          <a:xfrm>
            <a:off x="2060576" y="115888"/>
            <a:ext cx="7921625" cy="792162"/>
          </a:xfrm>
        </p:spPr>
        <p:txBody>
          <a:bodyPr>
            <a:noAutofit/>
          </a:bodyPr>
          <a:lstStyle/>
          <a:p>
            <a:r>
              <a:rPr lang="fr-FR" altLang="fr-FR" sz="5400" dirty="0">
                <a:latin typeface="Lucida Bright" panose="02040602050505020304" pitchFamily="18" charset="0"/>
              </a:rPr>
              <a:t>Total des dépenses</a:t>
            </a:r>
          </a:p>
        </p:txBody>
      </p:sp>
      <p:sp>
        <p:nvSpPr>
          <p:cNvPr id="2" name="Espace réservé du contenu 1"/>
          <p:cNvSpPr>
            <a:spLocks noGrp="1" noChangeArrowheads="1"/>
          </p:cNvSpPr>
          <p:nvPr>
            <p:ph idx="1"/>
          </p:nvPr>
        </p:nvSpPr>
        <p:spPr>
          <a:xfrm>
            <a:off x="2974075" y="2975211"/>
            <a:ext cx="7772400" cy="1114544"/>
          </a:xfrm>
        </p:spPr>
        <p:txBody>
          <a:bodyPr/>
          <a:lstStyle/>
          <a:p>
            <a:pPr lvl="4"/>
            <a:r>
              <a:rPr lang="fr-FR" altLang="fr-FR" sz="4800" dirty="0">
                <a:latin typeface="Lucida Bright" panose="02040602050505020304" pitchFamily="18" charset="0"/>
              </a:rPr>
              <a:t>79 709 €</a:t>
            </a:r>
            <a:endParaRPr lang="fr-FR" altLang="fr-FR" sz="4800" dirty="0"/>
          </a:p>
        </p:txBody>
      </p:sp>
    </p:spTree>
    <p:extLst>
      <p:ext uri="{BB962C8B-B14F-4D97-AF65-F5344CB8AC3E}">
        <p14:creationId xmlns:p14="http://schemas.microsoft.com/office/powerpoint/2010/main" val="545848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re 2"/>
          <p:cNvSpPr>
            <a:spLocks noGrp="1" noChangeArrowheads="1"/>
          </p:cNvSpPr>
          <p:nvPr>
            <p:ph type="title"/>
          </p:nvPr>
        </p:nvSpPr>
        <p:spPr>
          <a:xfrm>
            <a:off x="1960729" y="272956"/>
            <a:ext cx="7551761" cy="873457"/>
          </a:xfrm>
        </p:spPr>
        <p:txBody>
          <a:bodyPr>
            <a:noAutofit/>
          </a:bodyPr>
          <a:lstStyle/>
          <a:p>
            <a:r>
              <a:rPr lang="fr-FR" altLang="fr-FR" sz="4800" dirty="0">
                <a:latin typeface="Lucida Bright" panose="02040602050505020304" pitchFamily="18" charset="0"/>
              </a:rPr>
              <a:t>Résultat 2020/2021</a:t>
            </a:r>
          </a:p>
        </p:txBody>
      </p:sp>
      <p:sp>
        <p:nvSpPr>
          <p:cNvPr id="10243" name="Espace réservé du contenu 3"/>
          <p:cNvSpPr>
            <a:spLocks noGrp="1" noChangeArrowheads="1"/>
          </p:cNvSpPr>
          <p:nvPr>
            <p:ph idx="1"/>
          </p:nvPr>
        </p:nvSpPr>
        <p:spPr>
          <a:xfrm>
            <a:off x="-754380" y="2947233"/>
            <a:ext cx="11567159" cy="1286301"/>
          </a:xfrm>
        </p:spPr>
        <p:txBody>
          <a:bodyPr>
            <a:normAutofit fontScale="92500"/>
          </a:bodyPr>
          <a:lstStyle/>
          <a:p>
            <a:pPr marL="1828800" lvl="4" indent="0">
              <a:buNone/>
            </a:pPr>
            <a:r>
              <a:rPr lang="fr-FR" altLang="fr-FR" sz="5000" dirty="0">
                <a:latin typeface="Lucida Bright" panose="02040602050505020304" pitchFamily="18" charset="0"/>
              </a:rPr>
              <a:t>Déficit de trésorerie de  25 220€</a:t>
            </a:r>
          </a:p>
          <a:p>
            <a:pPr marL="1828800" lvl="4" indent="0">
              <a:buNone/>
            </a:pPr>
            <a:endParaRPr lang="fr-FR" altLang="fr-FR" sz="5000" dirty="0">
              <a:latin typeface="Lucida Bright" panose="02040602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9299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sz="6000" dirty="0">
                <a:solidFill>
                  <a:schemeClr val="tx1"/>
                </a:solidFill>
              </a:rPr>
              <a:t>Budget prévisionnel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Exercice 2022/ 2023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975" y="190412"/>
            <a:ext cx="1778360" cy="1576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9078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4"/>
          <p:cNvSpPr>
            <a:spLocks noGrp="1" noChangeArrowheads="1"/>
          </p:cNvSpPr>
          <p:nvPr>
            <p:ph type="title"/>
          </p:nvPr>
        </p:nvSpPr>
        <p:spPr>
          <a:xfrm>
            <a:off x="2374710" y="559558"/>
            <a:ext cx="7607489" cy="924756"/>
          </a:xfrm>
        </p:spPr>
        <p:txBody>
          <a:bodyPr>
            <a:noAutofit/>
          </a:bodyPr>
          <a:lstStyle/>
          <a:p>
            <a:r>
              <a:rPr lang="fr-FR" altLang="fr-FR" sz="4800" dirty="0">
                <a:solidFill>
                  <a:schemeClr val="tx1"/>
                </a:solidFill>
              </a:rPr>
              <a:t>Charges prévisionnelles</a:t>
            </a:r>
          </a:p>
        </p:txBody>
      </p:sp>
      <p:graphicFrame>
        <p:nvGraphicFramePr>
          <p:cNvPr id="5" name="Espace réservé du contenu 4">
            <a:extLst>
              <a:ext uri="{FF2B5EF4-FFF2-40B4-BE49-F238E27FC236}">
                <a16:creationId xmlns:a16="http://schemas.microsoft.com/office/drawing/2014/main" id="{113E64A5-E49F-BCD5-0560-38837AA8A56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40400814"/>
              </p:ext>
            </p:extLst>
          </p:nvPr>
        </p:nvGraphicFramePr>
        <p:xfrm>
          <a:off x="677862" y="2160588"/>
          <a:ext cx="9849167" cy="4478416"/>
        </p:xfrm>
        <a:graphic>
          <a:graphicData uri="http://schemas.openxmlformats.org/drawingml/2006/table">
            <a:tbl>
              <a:tblPr lastRow="1" bandRow="1">
                <a:tableStyleId>{5C22544A-7EE6-4342-B048-85BDC9FD1C3A}</a:tableStyleId>
              </a:tblPr>
              <a:tblGrid>
                <a:gridCol w="4924585">
                  <a:extLst>
                    <a:ext uri="{9D8B030D-6E8A-4147-A177-3AD203B41FA5}">
                      <a16:colId xmlns:a16="http://schemas.microsoft.com/office/drawing/2014/main" val="1730683269"/>
                    </a:ext>
                  </a:extLst>
                </a:gridCol>
                <a:gridCol w="4924582">
                  <a:extLst>
                    <a:ext uri="{9D8B030D-6E8A-4147-A177-3AD203B41FA5}">
                      <a16:colId xmlns:a16="http://schemas.microsoft.com/office/drawing/2014/main" val="3561917617"/>
                    </a:ext>
                  </a:extLst>
                </a:gridCol>
              </a:tblGrid>
              <a:tr h="706702">
                <a:tc>
                  <a:txBody>
                    <a:bodyPr/>
                    <a:lstStyle/>
                    <a:p>
                      <a:r>
                        <a:rPr lang="fr-FR" sz="2800" dirty="0"/>
                        <a:t>Achats de marchandises et divers</a:t>
                      </a:r>
                    </a:p>
                  </a:txBody>
                  <a:tcPr marT="45733" marB="45733"/>
                </a:tc>
                <a:tc>
                  <a:txBody>
                    <a:bodyPr/>
                    <a:lstStyle/>
                    <a:p>
                      <a:r>
                        <a:rPr lang="fr-FR" sz="2800" dirty="0"/>
                        <a:t>       600 €</a:t>
                      </a:r>
                    </a:p>
                  </a:txBody>
                  <a:tcPr marT="45733" marB="45733"/>
                </a:tc>
                <a:extLst>
                  <a:ext uri="{0D108BD9-81ED-4DB2-BD59-A6C34878D82A}">
                    <a16:rowId xmlns:a16="http://schemas.microsoft.com/office/drawing/2014/main" val="3083237893"/>
                  </a:ext>
                </a:extLst>
              </a:tr>
              <a:tr h="706702">
                <a:tc>
                  <a:txBody>
                    <a:bodyPr/>
                    <a:lstStyle/>
                    <a:p>
                      <a:r>
                        <a:rPr lang="fr-FR" sz="2800" dirty="0"/>
                        <a:t>Charges externes</a:t>
                      </a:r>
                    </a:p>
                  </a:txBody>
                  <a:tcPr marT="45733" marB="45733"/>
                </a:tc>
                <a:tc>
                  <a:txBody>
                    <a:bodyPr/>
                    <a:lstStyle/>
                    <a:p>
                      <a:r>
                        <a:rPr lang="fr-FR" sz="2800" dirty="0"/>
                        <a:t>  15 360 €</a:t>
                      </a:r>
                    </a:p>
                  </a:txBody>
                  <a:tcPr marT="45733" marB="45733"/>
                </a:tc>
                <a:extLst>
                  <a:ext uri="{0D108BD9-81ED-4DB2-BD59-A6C34878D82A}">
                    <a16:rowId xmlns:a16="http://schemas.microsoft.com/office/drawing/2014/main" val="2713150510"/>
                  </a:ext>
                </a:extLst>
              </a:tr>
              <a:tr h="706702">
                <a:tc>
                  <a:txBody>
                    <a:bodyPr/>
                    <a:lstStyle/>
                    <a:p>
                      <a:r>
                        <a:rPr lang="fr-FR" sz="2800" dirty="0"/>
                        <a:t>Salaires et charges</a:t>
                      </a:r>
                    </a:p>
                  </a:txBody>
                  <a:tcPr marT="45733" marB="45733"/>
                </a:tc>
                <a:tc>
                  <a:txBody>
                    <a:bodyPr/>
                    <a:lstStyle/>
                    <a:p>
                      <a:r>
                        <a:rPr lang="fr-FR" sz="2800" dirty="0"/>
                        <a:t>  31 025</a:t>
                      </a:r>
                      <a:r>
                        <a:rPr lang="fr-FR" sz="2800" baseline="0" dirty="0"/>
                        <a:t> </a:t>
                      </a:r>
                      <a:r>
                        <a:rPr lang="fr-FR" sz="2800" dirty="0"/>
                        <a:t>€</a:t>
                      </a:r>
                    </a:p>
                  </a:txBody>
                  <a:tcPr marT="45733" marB="45733"/>
                </a:tc>
                <a:extLst>
                  <a:ext uri="{0D108BD9-81ED-4DB2-BD59-A6C34878D82A}">
                    <a16:rowId xmlns:a16="http://schemas.microsoft.com/office/drawing/2014/main" val="2300700916"/>
                  </a:ext>
                </a:extLst>
              </a:tr>
              <a:tr h="706702">
                <a:tc>
                  <a:txBody>
                    <a:bodyPr/>
                    <a:lstStyle/>
                    <a:p>
                      <a:r>
                        <a:rPr lang="fr-FR" sz="2800" dirty="0"/>
                        <a:t>Charges de gestion</a:t>
                      </a:r>
                    </a:p>
                  </a:txBody>
                  <a:tcPr marT="45733" marB="45733"/>
                </a:tc>
                <a:tc>
                  <a:txBody>
                    <a:bodyPr/>
                    <a:lstStyle/>
                    <a:p>
                      <a:r>
                        <a:rPr lang="fr-FR" sz="2800" dirty="0"/>
                        <a:t>  11 585</a:t>
                      </a:r>
                      <a:r>
                        <a:rPr lang="fr-FR" sz="2800" baseline="0" dirty="0"/>
                        <a:t> </a:t>
                      </a:r>
                      <a:r>
                        <a:rPr lang="fr-FR" sz="2800" dirty="0"/>
                        <a:t>€</a:t>
                      </a:r>
                    </a:p>
                  </a:txBody>
                  <a:tcPr marT="45733" marB="45733"/>
                </a:tc>
                <a:extLst>
                  <a:ext uri="{0D108BD9-81ED-4DB2-BD59-A6C34878D82A}">
                    <a16:rowId xmlns:a16="http://schemas.microsoft.com/office/drawing/2014/main" val="2339338050"/>
                  </a:ext>
                </a:extLst>
              </a:tr>
              <a:tr h="706702">
                <a:tc>
                  <a:txBody>
                    <a:bodyPr/>
                    <a:lstStyle/>
                    <a:p>
                      <a:endParaRPr lang="fr-FR" sz="2800"/>
                    </a:p>
                  </a:txBody>
                  <a:tcPr marT="45733" marB="45733"/>
                </a:tc>
                <a:tc>
                  <a:txBody>
                    <a:bodyPr/>
                    <a:lstStyle/>
                    <a:p>
                      <a:endParaRPr lang="fr-FR" sz="2800"/>
                    </a:p>
                  </a:txBody>
                  <a:tcPr marT="45733" marB="45733"/>
                </a:tc>
                <a:extLst>
                  <a:ext uri="{0D108BD9-81ED-4DB2-BD59-A6C34878D82A}">
                    <a16:rowId xmlns:a16="http://schemas.microsoft.com/office/drawing/2014/main" val="4261443632"/>
                  </a:ext>
                </a:extLst>
              </a:tr>
              <a:tr h="706702">
                <a:tc>
                  <a:txBody>
                    <a:bodyPr/>
                    <a:lstStyle/>
                    <a:p>
                      <a:r>
                        <a:rPr lang="fr-FR" sz="2800" dirty="0">
                          <a:solidFill>
                            <a:schemeClr val="tx1"/>
                          </a:solidFill>
                        </a:rPr>
                        <a:t>Total des charges prévues</a:t>
                      </a:r>
                    </a:p>
                  </a:txBody>
                  <a:tcPr marT="45733" marB="45733"/>
                </a:tc>
                <a:tc>
                  <a:txBody>
                    <a:bodyPr/>
                    <a:lstStyle/>
                    <a:p>
                      <a:r>
                        <a:rPr lang="fr-FR" sz="2800" dirty="0">
                          <a:solidFill>
                            <a:schemeClr val="tx1"/>
                          </a:solidFill>
                        </a:rPr>
                        <a:t>               58 570€</a:t>
                      </a:r>
                    </a:p>
                  </a:txBody>
                  <a:tcPr marT="45733" marB="45733"/>
                </a:tc>
                <a:extLst>
                  <a:ext uri="{0D108BD9-81ED-4DB2-BD59-A6C34878D82A}">
                    <a16:rowId xmlns:a16="http://schemas.microsoft.com/office/drawing/2014/main" val="5838581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87428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/>
            </a:gs>
            <a:gs pos="100000">
              <a:schemeClr val="bg2">
                <a:shade val="8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80809" y="2280752"/>
            <a:ext cx="10022006" cy="3655814"/>
          </a:xfrm>
        </p:spPr>
        <p:txBody>
          <a:bodyPr>
            <a:noAutofit/>
          </a:bodyPr>
          <a:lstStyle/>
          <a:p>
            <a:pPr algn="ctr"/>
            <a:r>
              <a:rPr lang="fr-FR" sz="7200" dirty="0">
                <a:solidFill>
                  <a:schemeClr val="tx1"/>
                </a:solidFill>
              </a:rPr>
              <a:t>Bienvenue à l’Assemblée Générale du Comité Interdépartemental 25/70/90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036" y="217044"/>
            <a:ext cx="1609684" cy="1426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62809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4"/>
          <p:cNvSpPr>
            <a:spLocks noGrp="1" noChangeArrowheads="1"/>
          </p:cNvSpPr>
          <p:nvPr>
            <p:ph type="title"/>
          </p:nvPr>
        </p:nvSpPr>
        <p:spPr>
          <a:xfrm>
            <a:off x="2292824" y="900752"/>
            <a:ext cx="7689376" cy="583562"/>
          </a:xfrm>
        </p:spPr>
        <p:txBody>
          <a:bodyPr>
            <a:noAutofit/>
          </a:bodyPr>
          <a:lstStyle/>
          <a:p>
            <a:r>
              <a:rPr lang="fr-FR" altLang="fr-FR" sz="4800" dirty="0">
                <a:solidFill>
                  <a:schemeClr val="tx1"/>
                </a:solidFill>
              </a:rPr>
              <a:t>Recettes prévisionnelles</a:t>
            </a:r>
          </a:p>
        </p:txBody>
      </p:sp>
      <p:graphicFrame>
        <p:nvGraphicFramePr>
          <p:cNvPr id="4" name="Tableau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31156756"/>
              </p:ext>
            </p:extLst>
          </p:nvPr>
        </p:nvGraphicFramePr>
        <p:xfrm>
          <a:off x="685800" y="2148840"/>
          <a:ext cx="10115550" cy="3463290"/>
        </p:xfrm>
        <a:graphic>
          <a:graphicData uri="http://schemas.openxmlformats.org/drawingml/2006/table">
            <a:tbl>
              <a:tblPr lastRow="1" bandRow="1">
                <a:tableStyleId>{5C22544A-7EE6-4342-B048-85BDC9FD1C3A}</a:tableStyleId>
              </a:tblPr>
              <a:tblGrid>
                <a:gridCol w="49612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543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92658">
                <a:tc>
                  <a:txBody>
                    <a:bodyPr/>
                    <a:lstStyle/>
                    <a:p>
                      <a:r>
                        <a:rPr lang="fr-FR" sz="3200" dirty="0"/>
                        <a:t>Prestations de services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3200" dirty="0"/>
                        <a:t>    7 425</a:t>
                      </a:r>
                      <a:r>
                        <a:rPr lang="fr-FR" sz="3200" baseline="0" dirty="0"/>
                        <a:t> </a:t>
                      </a:r>
                      <a:r>
                        <a:rPr lang="fr-FR" sz="3200" dirty="0"/>
                        <a:t>€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2658">
                <a:tc>
                  <a:txBody>
                    <a:bodyPr/>
                    <a:lstStyle/>
                    <a:p>
                      <a:r>
                        <a:rPr lang="fr-FR" sz="3200" dirty="0"/>
                        <a:t>Produits de gestion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3200" dirty="0"/>
                        <a:t>  34 445 €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92658">
                <a:tc>
                  <a:txBody>
                    <a:bodyPr/>
                    <a:lstStyle/>
                    <a:p>
                      <a:r>
                        <a:rPr lang="fr-FR" sz="3200" dirty="0"/>
                        <a:t>Subventions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3200" dirty="0"/>
                        <a:t>  16 200 €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92658">
                <a:tc>
                  <a:txBody>
                    <a:bodyPr/>
                    <a:lstStyle/>
                    <a:p>
                      <a:r>
                        <a:rPr lang="fr-FR" sz="3200" dirty="0"/>
                        <a:t>Produits financiers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3200" dirty="0"/>
                        <a:t>       500 €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92658">
                <a:tc>
                  <a:txBody>
                    <a:bodyPr/>
                    <a:lstStyle/>
                    <a:p>
                      <a:r>
                        <a:rPr lang="fr-FR" sz="3200" dirty="0">
                          <a:solidFill>
                            <a:schemeClr val="tx1"/>
                          </a:solidFill>
                        </a:rPr>
                        <a:t>Total des recettes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3200" dirty="0">
                          <a:solidFill>
                            <a:schemeClr val="tx1"/>
                          </a:solidFill>
                        </a:rPr>
                        <a:t>            58 570 €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58470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5810" y="1885950"/>
            <a:ext cx="1076654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altLang="fr-FR" sz="4800" dirty="0">
                <a:latin typeface="Lucida Bright" panose="02040602050505020304" pitchFamily="18" charset="0"/>
              </a:rPr>
              <a:t>Budget prévisionnel global de</a:t>
            </a:r>
          </a:p>
          <a:p>
            <a:r>
              <a:rPr lang="fr-FR" altLang="fr-FR" sz="4800" dirty="0">
                <a:latin typeface="Lucida Bright" panose="02040602050505020304" pitchFamily="18" charset="0"/>
              </a:rPr>
              <a:t>		      58 570 €.</a:t>
            </a:r>
          </a:p>
        </p:txBody>
      </p:sp>
    </p:spTree>
    <p:extLst>
      <p:ext uri="{BB962C8B-B14F-4D97-AF65-F5344CB8AC3E}">
        <p14:creationId xmlns:p14="http://schemas.microsoft.com/office/powerpoint/2010/main" val="32880539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-582930" y="2057400"/>
            <a:ext cx="12668398" cy="3953709"/>
          </a:xfrm>
        </p:spPr>
        <p:txBody>
          <a:bodyPr>
            <a:normAutofit/>
          </a:bodyPr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Rapport du Vérificateur aux comptes</a:t>
            </a:r>
            <a:br>
              <a:rPr lang="fr-FR" sz="4800" b="1" dirty="0">
                <a:solidFill>
                  <a:schemeClr val="tx1"/>
                </a:solidFill>
              </a:rPr>
            </a:br>
            <a:r>
              <a:rPr lang="fr-FR" sz="4800" b="1" dirty="0">
                <a:solidFill>
                  <a:schemeClr val="tx1"/>
                </a:solidFill>
              </a:rPr>
              <a:t> </a:t>
            </a:r>
            <a:br>
              <a:rPr lang="fr-FR" sz="4800" dirty="0">
                <a:solidFill>
                  <a:schemeClr val="tx1"/>
                </a:solidFill>
              </a:rPr>
            </a:br>
            <a:endParaRPr lang="fr-FR" sz="4800" dirty="0">
              <a:solidFill>
                <a:schemeClr val="tx1"/>
              </a:solidFill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975" y="190412"/>
            <a:ext cx="1778360" cy="1576409"/>
          </a:xfrm>
          <a:prstGeom prst="rect">
            <a:avLst/>
          </a:prstGeom>
        </p:spPr>
      </p:pic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D6880813-5902-95B3-7C16-6B709BB959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7335" y="4869180"/>
            <a:ext cx="8596668" cy="1141928"/>
          </a:xfrm>
        </p:spPr>
        <p:txBody>
          <a:bodyPr>
            <a:normAutofit/>
          </a:bodyPr>
          <a:lstStyle/>
          <a:p>
            <a:endParaRPr lang="fr-FR" dirty="0"/>
          </a:p>
          <a:p>
            <a:r>
              <a:rPr lang="fr-FR" dirty="0"/>
              <a:t>                                                </a:t>
            </a:r>
            <a:r>
              <a:rPr lang="fr-FR" sz="3600" dirty="0"/>
              <a:t>Mme Nicole GRILLOT</a:t>
            </a:r>
            <a:endParaRPr lang="fr-FR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05313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869809" y="1660087"/>
            <a:ext cx="8204686" cy="1820092"/>
          </a:xfrm>
        </p:spPr>
        <p:txBody>
          <a:bodyPr>
            <a:normAutofit/>
          </a:bodyPr>
          <a:lstStyle/>
          <a:p>
            <a:r>
              <a:rPr lang="fr-FR" sz="4000" b="1" dirty="0"/>
              <a:t> </a:t>
            </a:r>
            <a:r>
              <a:rPr lang="fr-FR" sz="4800" dirty="0">
                <a:solidFill>
                  <a:schemeClr val="tx1"/>
                </a:solidFill>
              </a:rPr>
              <a:t>Approbation des comptes       </a:t>
            </a:r>
            <a:br>
              <a:rPr lang="fr-FR" sz="4800" dirty="0">
                <a:solidFill>
                  <a:schemeClr val="tx1"/>
                </a:solidFill>
              </a:rPr>
            </a:br>
            <a:r>
              <a:rPr lang="fr-FR" sz="4800" dirty="0">
                <a:solidFill>
                  <a:schemeClr val="tx1"/>
                </a:solidFill>
              </a:rPr>
              <a:t>       exercice  2021/2022</a:t>
            </a:r>
            <a:endParaRPr lang="fr-FR" sz="5400" dirty="0">
              <a:solidFill>
                <a:schemeClr val="tx1"/>
              </a:solidFill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589212" y="4023359"/>
            <a:ext cx="8915399" cy="1294229"/>
          </a:xfrm>
        </p:spPr>
        <p:txBody>
          <a:bodyPr>
            <a:normAutofit fontScale="70000" lnSpcReduction="20000"/>
          </a:bodyPr>
          <a:lstStyle/>
          <a:p>
            <a:r>
              <a:rPr lang="fr-FR" sz="4000" dirty="0">
                <a:solidFill>
                  <a:schemeClr val="tx1"/>
                </a:solidFill>
              </a:rPr>
              <a:t>      </a:t>
            </a:r>
            <a:r>
              <a:rPr lang="fr-FR" sz="6200" dirty="0">
                <a:solidFill>
                  <a:schemeClr val="tx1"/>
                </a:solidFill>
              </a:rPr>
              <a:t>Vote du budget prévisionnel     </a:t>
            </a:r>
          </a:p>
          <a:p>
            <a:r>
              <a:rPr lang="fr-FR" sz="6200" dirty="0">
                <a:solidFill>
                  <a:schemeClr val="tx1"/>
                </a:solidFill>
              </a:rPr>
              <a:t>           saison 2022/2023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525" y="206139"/>
            <a:ext cx="2251166" cy="1995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54417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17250" y="262969"/>
            <a:ext cx="11562314" cy="1390340"/>
          </a:xfrm>
        </p:spPr>
        <p:txBody>
          <a:bodyPr>
            <a:noAutofit/>
          </a:bodyPr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Vote pour les délégués départementaux à l’AG du Comité Régional de BFC</a:t>
            </a:r>
            <a:br>
              <a:rPr lang="fr-FR" sz="4400" dirty="0">
                <a:solidFill>
                  <a:schemeClr val="tx1"/>
                </a:solidFill>
              </a:rPr>
            </a:br>
            <a:endParaRPr lang="fr-FR" sz="4400" dirty="0">
              <a:solidFill>
                <a:schemeClr val="tx1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86492" y="2114550"/>
            <a:ext cx="9819015" cy="3389435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fr-FR" sz="4000" dirty="0"/>
          </a:p>
          <a:p>
            <a:r>
              <a:rPr lang="fr-FR" sz="4000" dirty="0"/>
              <a:t>Michel BALIZET</a:t>
            </a:r>
          </a:p>
          <a:p>
            <a:r>
              <a:rPr lang="fr-FR" sz="4000" dirty="0"/>
              <a:t>Walter GROCHULSKA</a:t>
            </a:r>
          </a:p>
          <a:p>
            <a:r>
              <a:rPr lang="fr-FR" sz="4000" dirty="0"/>
              <a:t>Martine HUFSCHMITT</a:t>
            </a:r>
          </a:p>
          <a:p>
            <a:r>
              <a:rPr lang="fr-FR" sz="4000" dirty="0"/>
              <a:t>Dominique PATOIS</a:t>
            </a:r>
          </a:p>
          <a:p>
            <a:r>
              <a:rPr lang="fr-FR" sz="4000" dirty="0"/>
              <a:t>Joëlle ROLET</a:t>
            </a:r>
          </a:p>
          <a:p>
            <a:pPr marL="0" indent="0">
              <a:buNone/>
            </a:pPr>
            <a:endParaRPr lang="fr-FR" sz="4000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6899" y="4907657"/>
            <a:ext cx="1944816" cy="1723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728399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" y="0"/>
            <a:ext cx="11879824" cy="2970199"/>
          </a:xfrm>
        </p:spPr>
        <p:txBody>
          <a:bodyPr>
            <a:noAutofit/>
          </a:bodyPr>
          <a:lstStyle/>
          <a:p>
            <a:pPr algn="ctr"/>
            <a:r>
              <a:rPr lang="fr-FR" sz="5400" dirty="0">
                <a:solidFill>
                  <a:schemeClr val="tx1"/>
                </a:solidFill>
              </a:rPr>
              <a:t>Vote pour les délégués départementaux pour le Congrès national -Titulaires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92262" y="3032280"/>
            <a:ext cx="10564119" cy="3481491"/>
          </a:xfrm>
        </p:spPr>
        <p:txBody>
          <a:bodyPr>
            <a:normAutofit fontScale="92500" lnSpcReduction="10000"/>
          </a:bodyPr>
          <a:lstStyle/>
          <a:p>
            <a:r>
              <a:rPr lang="fr-FR" sz="4400" dirty="0"/>
              <a:t>Michel BALIZET</a:t>
            </a:r>
          </a:p>
          <a:p>
            <a:r>
              <a:rPr lang="fr-FR" sz="4400" dirty="0"/>
              <a:t>Walter GROCHULSKA</a:t>
            </a:r>
          </a:p>
          <a:p>
            <a:r>
              <a:rPr lang="fr-FR" sz="4400" dirty="0"/>
              <a:t>Dominique PATOIS</a:t>
            </a:r>
          </a:p>
          <a:p>
            <a:r>
              <a:rPr lang="fr-FR" sz="4400" dirty="0"/>
              <a:t>Joëlle ROLET</a:t>
            </a:r>
          </a:p>
          <a:p>
            <a:r>
              <a:rPr lang="fr-FR" sz="4400" dirty="0"/>
              <a:t>Linda VALOGNES</a:t>
            </a:r>
          </a:p>
          <a:p>
            <a:endParaRPr lang="fr-FR" sz="4400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0569" y="4709147"/>
            <a:ext cx="2035812" cy="1804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047854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62527"/>
            <a:ext cx="11572793" cy="3141478"/>
          </a:xfrm>
        </p:spPr>
        <p:txBody>
          <a:bodyPr>
            <a:noAutofit/>
          </a:bodyPr>
          <a:lstStyle/>
          <a:p>
            <a:pPr algn="ctr"/>
            <a:r>
              <a:rPr lang="fr-FR" sz="5400" dirty="0">
                <a:solidFill>
                  <a:schemeClr val="tx1"/>
                </a:solidFill>
              </a:rPr>
              <a:t>Vote pour les délégués départementaux pour le Congrès national</a:t>
            </a:r>
            <a:br>
              <a:rPr lang="fr-FR" sz="5400" dirty="0">
                <a:solidFill>
                  <a:schemeClr val="tx1"/>
                </a:solidFill>
              </a:rPr>
            </a:br>
            <a:r>
              <a:rPr lang="fr-FR" sz="5400" dirty="0">
                <a:solidFill>
                  <a:schemeClr val="tx1"/>
                </a:solidFill>
              </a:rPr>
              <a:t>Suppléants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351215" y="3304005"/>
            <a:ext cx="10564119" cy="348149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fr-FR" sz="4400" dirty="0"/>
          </a:p>
          <a:p>
            <a:r>
              <a:rPr lang="fr-FR" sz="4400" dirty="0"/>
              <a:t>Robert BINETRUY</a:t>
            </a:r>
          </a:p>
          <a:p>
            <a:r>
              <a:rPr lang="fr-FR" sz="4400" dirty="0"/>
              <a:t>Sophie DROZ</a:t>
            </a:r>
          </a:p>
          <a:p>
            <a:r>
              <a:rPr lang="fr-FR" sz="4400" dirty="0"/>
              <a:t>Martine HUFSCHMITT</a:t>
            </a:r>
          </a:p>
          <a:p>
            <a:endParaRPr lang="fr-FR" sz="4400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7403" y="4549347"/>
            <a:ext cx="2295628" cy="2034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128650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ctrTitle"/>
          </p:nvPr>
        </p:nvSpPr>
        <p:spPr>
          <a:xfrm>
            <a:off x="1061831" y="1799958"/>
            <a:ext cx="8852096" cy="2477543"/>
          </a:xfrm>
        </p:spPr>
        <p:txBody>
          <a:bodyPr>
            <a:noAutofit/>
          </a:bodyPr>
          <a:lstStyle/>
          <a:p>
            <a:r>
              <a:rPr lang="fr-FR" sz="8000" dirty="0">
                <a:solidFill>
                  <a:schemeClr val="tx1"/>
                </a:solidFill>
              </a:rPr>
              <a:t>Parole aux invités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0484" y="4792740"/>
            <a:ext cx="2029116" cy="2029116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748" y="181533"/>
            <a:ext cx="1947036" cy="1725930"/>
          </a:xfrm>
          <a:prstGeom prst="rect">
            <a:avLst/>
          </a:prstGeom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5150DD76-95C8-D8AE-EF56-C39C3040A1A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66" y="4997142"/>
            <a:ext cx="2662114" cy="1504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09477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ctrTitle"/>
          </p:nvPr>
        </p:nvSpPr>
        <p:spPr>
          <a:xfrm>
            <a:off x="404133" y="2150344"/>
            <a:ext cx="10404767" cy="2182091"/>
          </a:xfrm>
        </p:spPr>
        <p:txBody>
          <a:bodyPr>
            <a:noAutofit/>
          </a:bodyPr>
          <a:lstStyle/>
          <a:p>
            <a:pPr algn="ctr"/>
            <a:r>
              <a:rPr lang="fr-FR" sz="7200" b="1" dirty="0"/>
              <a:t>  </a:t>
            </a:r>
            <a:r>
              <a:rPr lang="fr-FR" sz="8000" dirty="0">
                <a:solidFill>
                  <a:schemeClr val="tx1"/>
                </a:solidFill>
              </a:rPr>
              <a:t>Remise des récompenses </a:t>
            </a:r>
            <a:endParaRPr lang="fr-FR" sz="6000" dirty="0">
              <a:solidFill>
                <a:schemeClr val="tx1"/>
              </a:solidFill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748" y="181533"/>
            <a:ext cx="1947036" cy="1725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60858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1200151" y="2137410"/>
            <a:ext cx="989506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Label </a:t>
            </a:r>
            <a:r>
              <a:rPr lang="fr-FR" sz="6600" dirty="0" err="1"/>
              <a:t>Enfanc’Eveil</a:t>
            </a:r>
            <a:endParaRPr lang="fr-FR" sz="6600" dirty="0"/>
          </a:p>
          <a:p>
            <a:r>
              <a:rPr lang="fr-FR" sz="6600" dirty="0"/>
              <a:t>Saint Michel Voujeaucourt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748" y="181533"/>
            <a:ext cx="1947036" cy="1725930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3FC6974C-3B3A-7C57-BE04-B736AD2ADB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1652" y="3707070"/>
            <a:ext cx="2352675" cy="290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9240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144" y="816745"/>
            <a:ext cx="11949343" cy="1944209"/>
          </a:xfrm>
        </p:spPr>
        <p:txBody>
          <a:bodyPr>
            <a:noAutofit/>
          </a:bodyPr>
          <a:lstStyle/>
          <a:p>
            <a:pPr algn="ctr"/>
            <a:r>
              <a:rPr lang="fr-FR" sz="7200" dirty="0">
                <a:solidFill>
                  <a:srgbClr val="002060"/>
                </a:solidFill>
              </a:rPr>
              <a:t>VOUJEAUCOURT</a:t>
            </a:r>
            <a:br>
              <a:rPr lang="fr-FR" sz="7200" dirty="0">
                <a:solidFill>
                  <a:schemeClr val="tx1"/>
                </a:solidFill>
              </a:rPr>
            </a:br>
            <a:r>
              <a:rPr lang="fr-FR" sz="7200" dirty="0">
                <a:solidFill>
                  <a:schemeClr val="tx1"/>
                </a:solidFill>
              </a:rPr>
              <a:t>le 15 octobre 2022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360" y="4664757"/>
            <a:ext cx="2178775" cy="1931352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2995" y="5010317"/>
            <a:ext cx="2662114" cy="1504673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4349" y="4638519"/>
            <a:ext cx="1519634" cy="1876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31523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3"/>
          <p:cNvSpPr txBox="1">
            <a:spLocks noGrp="1"/>
          </p:cNvSpPr>
          <p:nvPr>
            <p:ph idx="4294967295"/>
          </p:nvPr>
        </p:nvSpPr>
        <p:spPr>
          <a:xfrm>
            <a:off x="621437" y="305864"/>
            <a:ext cx="8869363" cy="2251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fr-FR" sz="6600" dirty="0"/>
              <a:t>Associations certifiées</a:t>
            </a:r>
          </a:p>
          <a:p>
            <a:pPr marL="0" indent="0">
              <a:buNone/>
            </a:pPr>
            <a:endParaRPr lang="fr-FR" sz="6600" dirty="0"/>
          </a:p>
        </p:txBody>
      </p:sp>
      <p:sp>
        <p:nvSpPr>
          <p:cNvPr id="5" name="ZoneTexte 4"/>
          <p:cNvSpPr txBox="1"/>
          <p:nvPr/>
        </p:nvSpPr>
        <p:spPr>
          <a:xfrm>
            <a:off x="834501" y="2121763"/>
            <a:ext cx="9330431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fr-FR" sz="3200" dirty="0"/>
              <a:t>Renaissance Roche lez Beaupré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fr-FR" sz="3200" dirty="0"/>
              <a:t>Saint Michel Morteau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fr-FR" sz="3200" dirty="0"/>
              <a:t>Saint Michel Voujeaucourt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fr-FR" sz="3200" dirty="0"/>
              <a:t>AUO Pont de Roide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fr-FR" sz="3200" dirty="0"/>
              <a:t>Osons ensemble autrement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fr-FR" sz="3200" dirty="0"/>
              <a:t>La </a:t>
            </a:r>
            <a:r>
              <a:rPr lang="fr-FR" sz="3200" dirty="0" err="1"/>
              <a:t>Mancine</a:t>
            </a:r>
            <a:r>
              <a:rPr lang="fr-FR" sz="3200" dirty="0"/>
              <a:t> Mamirolle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fr-FR" sz="3200" dirty="0"/>
              <a:t>Espérance Pontarlier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fr-FR" sz="32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fr-FR" dirty="0"/>
          </a:p>
        </p:txBody>
      </p:sp>
      <p:pic>
        <p:nvPicPr>
          <p:cNvPr id="3" name="Image 2" descr="Une image contenant texte, personne&#10;&#10;Description générée automatiquement">
            <a:extLst>
              <a:ext uri="{FF2B5EF4-FFF2-40B4-BE49-F238E27FC236}">
                <a16:creationId xmlns:a16="http://schemas.microsoft.com/office/drawing/2014/main" id="{A21EDD4B-5699-9840-7941-DAC97248E0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4637853"/>
            <a:ext cx="5809524" cy="2085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687174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08374" y="475621"/>
            <a:ext cx="10102676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Brevet animateur fédéral en randonnée</a:t>
            </a:r>
          </a:p>
          <a:p>
            <a:endParaRPr lang="fr-FR" sz="3200" dirty="0"/>
          </a:p>
          <a:p>
            <a:endParaRPr lang="fr-FR" sz="3200" dirty="0"/>
          </a:p>
          <a:p>
            <a:endParaRPr lang="fr-FR" sz="3200" dirty="0"/>
          </a:p>
          <a:p>
            <a:r>
              <a:rPr lang="fr-FR" sz="3200" dirty="0"/>
              <a:t>BOUHELIER Dominique </a:t>
            </a:r>
          </a:p>
          <a:p>
            <a:r>
              <a:rPr lang="fr-FR" sz="3200" dirty="0"/>
              <a:t>MIDEZ Patrick </a:t>
            </a:r>
          </a:p>
          <a:p>
            <a:endParaRPr lang="fr-FR" sz="3200" dirty="0"/>
          </a:p>
          <a:p>
            <a:endParaRPr lang="fr-FR" sz="3200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742718C3-E44A-3EB6-46C9-A030B038FBE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6638" y="2080260"/>
            <a:ext cx="3334823" cy="320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117124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663272" y="302359"/>
            <a:ext cx="11117395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/>
              <a:t>Juges Gymnastique féminine</a:t>
            </a:r>
          </a:p>
          <a:p>
            <a:endParaRPr lang="fr-FR" sz="2800" dirty="0"/>
          </a:p>
          <a:p>
            <a:r>
              <a:rPr lang="fr-FR" sz="2800" dirty="0"/>
              <a:t>J2 :</a:t>
            </a:r>
          </a:p>
          <a:p>
            <a:r>
              <a:rPr lang="fr-FR" sz="2800" dirty="0"/>
              <a:t>BONDUAEUX Marie (Gym de </a:t>
            </a:r>
            <a:r>
              <a:rPr lang="fr-FR" sz="2800" dirty="0" err="1"/>
              <a:t>Thise</a:t>
            </a:r>
            <a:r>
              <a:rPr lang="fr-FR" sz="2800" dirty="0"/>
              <a:t>) 4 agrès et GIRARDIN Juliette (Cita) 4 agrès </a:t>
            </a:r>
          </a:p>
          <a:p>
            <a:r>
              <a:rPr lang="fr-FR" sz="2800" dirty="0"/>
              <a:t>GARNIER Floriane (Alerte grayloise ) poutre et table de saut</a:t>
            </a:r>
          </a:p>
          <a:p>
            <a:r>
              <a:rPr lang="fr-FR" sz="2800" dirty="0"/>
              <a:t> </a:t>
            </a:r>
          </a:p>
          <a:p>
            <a:r>
              <a:rPr lang="fr-FR" sz="2800" dirty="0"/>
              <a:t>J6 : </a:t>
            </a:r>
          </a:p>
          <a:p>
            <a:r>
              <a:rPr lang="fr-FR" sz="2800" dirty="0"/>
              <a:t>BOUVIER Edith (</a:t>
            </a:r>
            <a:r>
              <a:rPr lang="fr-FR" sz="2800" dirty="0" err="1"/>
              <a:t>GVOrnans</a:t>
            </a:r>
            <a:r>
              <a:rPr lang="fr-FR" sz="2800" dirty="0"/>
              <a:t>) 4 agrès et BARTHOD Solène (JA Maiche) 2 agrès (table de saut et poutre)</a:t>
            </a:r>
          </a:p>
          <a:p>
            <a:endParaRPr lang="fr-FR" sz="2800" dirty="0"/>
          </a:p>
          <a:p>
            <a:r>
              <a:rPr lang="fr-FR" sz="2800" dirty="0"/>
              <a:t>Libre : PAQUIER Laura (</a:t>
            </a:r>
            <a:r>
              <a:rPr lang="fr-FR" sz="2800" dirty="0" err="1"/>
              <a:t>Bousbotte</a:t>
            </a:r>
            <a:r>
              <a:rPr lang="fr-FR" sz="2800" dirty="0"/>
              <a:t>) 4 agrès</a:t>
            </a:r>
          </a:p>
        </p:txBody>
      </p:sp>
    </p:spTree>
    <p:extLst>
      <p:ext uri="{BB962C8B-B14F-4D97-AF65-F5344CB8AC3E}">
        <p14:creationId xmlns:p14="http://schemas.microsoft.com/office/powerpoint/2010/main" val="152164063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02F7C78-D0E5-4768-58FD-47EE92B869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787400"/>
            <a:ext cx="8596668" cy="3238500"/>
          </a:xfrm>
        </p:spPr>
        <p:txBody>
          <a:bodyPr>
            <a:normAutofit/>
          </a:bodyPr>
          <a:lstStyle/>
          <a:p>
            <a:r>
              <a:rPr lang="fr-FR" dirty="0"/>
              <a:t>               </a:t>
            </a:r>
            <a:r>
              <a:rPr lang="fr-FR" sz="4800" dirty="0">
                <a:solidFill>
                  <a:schemeClr val="tx1"/>
                </a:solidFill>
              </a:rPr>
              <a:t>Trophées clubs 2022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9B0B2BDB-E68F-9AAC-EAFE-AD810AE3880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354"/>
          <a:stretch/>
        </p:blipFill>
        <p:spPr>
          <a:xfrm>
            <a:off x="2917998" y="1576954"/>
            <a:ext cx="4333702" cy="3989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628893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527605" y="473946"/>
            <a:ext cx="87267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TIR A L’ARC</a:t>
            </a:r>
          </a:p>
          <a:p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381740" y="1615736"/>
            <a:ext cx="11088210" cy="3371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28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28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Sportive Audincourt 11 podiums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28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AUO 9 podiums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28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JA Seloncourt 8 podiums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28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Sainte Thérèse Bourguignon 4 podiums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28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Mancine</a:t>
            </a:r>
            <a:r>
              <a:rPr lang="fr-FR" sz="28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Mamirolle 2 podiums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B411A4C8-BB37-69E2-3DB5-95E18F7502D9}"/>
              </a:ext>
            </a:extLst>
          </p:cNvPr>
          <p:cNvSpPr txBox="1"/>
          <p:nvPr/>
        </p:nvSpPr>
        <p:spPr>
          <a:xfrm>
            <a:off x="527605" y="1231900"/>
            <a:ext cx="1094234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2800" b="1" dirty="0">
                <a:solidFill>
                  <a:srgbClr val="E4230E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CHAMPIONNAT NATIONAL ÉTÉ VILLEREVERSURE </a:t>
            </a:r>
            <a:endParaRPr lang="fr-FR" sz="2800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8EAAFA8-ACC3-4ABF-B08E-441DC1E7D6D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3395" y="5641586"/>
            <a:ext cx="882987" cy="1019951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0AD4ED9C-DBD5-8F23-280A-1384DE77D5C6}"/>
              </a:ext>
            </a:extLst>
          </p:cNvPr>
          <p:cNvPicPr preferRelativeResize="0"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015" y="5532447"/>
            <a:ext cx="1166205" cy="112909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D9C6AF8-09A6-F373-9CFD-EAAD216D5FF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6341" y="5760593"/>
            <a:ext cx="1935809" cy="813040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182ACF01-BC12-3F5B-9EDD-43233F06B24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0170" y="5626100"/>
            <a:ext cx="857250" cy="1209675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49745376-36FC-C430-BE61-A78EA5433E9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0258" y="5468017"/>
            <a:ext cx="1243388" cy="1193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327353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541538" y="346229"/>
            <a:ext cx="9090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GYMNASTIQUE RYTHMIQUE</a:t>
            </a:r>
          </a:p>
        </p:txBody>
      </p:sp>
      <p:sp>
        <p:nvSpPr>
          <p:cNvPr id="3" name="Rectangle 2"/>
          <p:cNvSpPr/>
          <p:nvPr/>
        </p:nvSpPr>
        <p:spPr>
          <a:xfrm>
            <a:off x="1994665" y="1239343"/>
            <a:ext cx="7717506" cy="33634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Bef>
                <a:spcPts val="200"/>
              </a:spcBef>
              <a:spcAft>
                <a:spcPts val="0"/>
              </a:spcAft>
            </a:pPr>
            <a:r>
              <a:rPr lang="fr-FR" b="1" dirty="0">
                <a:solidFill>
                  <a:srgbClr val="E4230E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pPr>
              <a:lnSpc>
                <a:spcPct val="107000"/>
              </a:lnSpc>
              <a:spcBef>
                <a:spcPts val="200"/>
              </a:spcBef>
              <a:spcAft>
                <a:spcPts val="0"/>
              </a:spcAft>
            </a:pPr>
            <a:endParaRPr lang="fr-FR" b="1" dirty="0">
              <a:solidFill>
                <a:srgbClr val="E4230E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ts val="200"/>
              </a:spcBef>
              <a:spcAft>
                <a:spcPts val="0"/>
              </a:spcAft>
            </a:pPr>
            <a:r>
              <a:rPr lang="fr-FR" b="1" dirty="0">
                <a:solidFill>
                  <a:srgbClr val="E4230E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fr-FR" sz="2800" b="1" dirty="0">
                <a:solidFill>
                  <a:srgbClr val="E4230E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CHAMPIONNAT NATIONAL 3 FLERS </a:t>
            </a:r>
          </a:p>
          <a:p>
            <a:pPr>
              <a:lnSpc>
                <a:spcPct val="107000"/>
              </a:lnSpc>
              <a:spcBef>
                <a:spcPts val="200"/>
              </a:spcBef>
              <a:spcAft>
                <a:spcPts val="0"/>
              </a:spcAft>
            </a:pPr>
            <a:r>
              <a:rPr lang="fr-FR" sz="2800" b="1" dirty="0">
                <a:solidFill>
                  <a:srgbClr val="E4230E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fr-FR" sz="28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</a:t>
            </a:r>
            <a:r>
              <a:rPr lang="fr-FR" sz="28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VICE CHAMPIONNE DE FRANCE ENSEMBLE 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fr-FR" sz="28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 3  JEUNESSES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fr-F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3D887392-8763-E420-A7F4-0C3B45FA74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457" y="1617265"/>
            <a:ext cx="1902930" cy="2235685"/>
          </a:xfrm>
          <a:prstGeom prst="rect">
            <a:avLst/>
          </a:prstGeom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ED99E886-50C9-A8FC-7BFF-CD65514CA9B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101"/>
          <a:stretch/>
        </p:blipFill>
        <p:spPr bwMode="auto">
          <a:xfrm>
            <a:off x="8382384" y="3293292"/>
            <a:ext cx="3327264" cy="3766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454512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77553" y="291352"/>
            <a:ext cx="9090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GYMNASTIQUE FEMININE</a:t>
            </a:r>
          </a:p>
        </p:txBody>
      </p:sp>
      <p:sp>
        <p:nvSpPr>
          <p:cNvPr id="3" name="Rectangle 2"/>
          <p:cNvSpPr/>
          <p:nvPr/>
        </p:nvSpPr>
        <p:spPr>
          <a:xfrm>
            <a:off x="2547891" y="1518082"/>
            <a:ext cx="8149701" cy="1771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Bef>
                <a:spcPts val="200"/>
              </a:spcBef>
              <a:spcAft>
                <a:spcPts val="0"/>
              </a:spcAft>
            </a:pPr>
            <a:r>
              <a:rPr lang="fr-FR" b="1" dirty="0">
                <a:solidFill>
                  <a:srgbClr val="E4230E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fr-FR" sz="2800" b="1" dirty="0">
                <a:solidFill>
                  <a:srgbClr val="E4230E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CHAMPIONNAT NATIONAL EQUIPE  F2 TOUL </a:t>
            </a:r>
            <a:endParaRPr lang="fr-FR" b="1" dirty="0">
              <a:solidFill>
                <a:srgbClr val="E4230E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fr-F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fr-F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</a:t>
            </a:r>
            <a:r>
              <a:rPr lang="fr-FR" sz="28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VICE CHAMPIONNE DE FRANCE 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fr-FR" sz="28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JEUNESSES MOUVEMENT D’ENSEMBLE             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048F08CA-1E9D-D8BB-405E-00D1B0582E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3400" y="3834063"/>
            <a:ext cx="5842000" cy="2632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8F784D2E-9501-58DD-17AE-B2B92D1E55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293" y="3567359"/>
            <a:ext cx="1239772" cy="3166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3590EC95-F983-9794-F2F9-3CAAA0611A9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149" y="1116915"/>
            <a:ext cx="1496060" cy="1934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039240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0E99EA78-0FAE-195C-4921-2129A66EDE42}"/>
              </a:ext>
            </a:extLst>
          </p:cNvPr>
          <p:cNvSpPr txBox="1"/>
          <p:nvPr/>
        </p:nvSpPr>
        <p:spPr>
          <a:xfrm>
            <a:off x="502920" y="352544"/>
            <a:ext cx="610362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600" dirty="0"/>
              <a:t>SKI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668A0BDE-7595-F3E3-D688-22B2CA6942CC}"/>
              </a:ext>
            </a:extLst>
          </p:cNvPr>
          <p:cNvSpPr txBox="1"/>
          <p:nvPr/>
        </p:nvSpPr>
        <p:spPr>
          <a:xfrm>
            <a:off x="1451610" y="1360170"/>
            <a:ext cx="8641080" cy="8282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Bef>
                <a:spcPts val="200"/>
              </a:spcBef>
              <a:spcAft>
                <a:spcPts val="0"/>
              </a:spcAft>
            </a:pPr>
            <a:r>
              <a:rPr lang="fr-FR" sz="2800" b="1" dirty="0">
                <a:solidFill>
                  <a:srgbClr val="E4230E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CHAMPIONNAT NATIONAL SKI ET SNOWBOARD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</a:t>
            </a:r>
            <a:r>
              <a:rPr lang="fr-FR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GERARDMER(88) 29 au 30 janvier 2022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7ABFF30F-E225-EB41-3019-E1BBC29C2648}"/>
              </a:ext>
            </a:extLst>
          </p:cNvPr>
          <p:cNvSpPr txBox="1"/>
          <p:nvPr/>
        </p:nvSpPr>
        <p:spPr>
          <a:xfrm>
            <a:off x="3554730" y="4149109"/>
            <a:ext cx="69037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La Jeanne d’arc Grand Combe </a:t>
            </a:r>
            <a:r>
              <a:rPr lang="fr-FR" sz="2800" dirty="0" err="1"/>
              <a:t>Chateleu</a:t>
            </a:r>
            <a:endParaRPr lang="fr-FR" sz="2800" dirty="0"/>
          </a:p>
          <a:p>
            <a:pPr algn="ctr"/>
            <a:r>
              <a:rPr lang="fr-FR" sz="2800" dirty="0"/>
              <a:t>8 podiums</a:t>
            </a:r>
            <a:endParaRPr lang="fr-FR" dirty="0"/>
          </a:p>
        </p:txBody>
      </p:sp>
      <p:pic>
        <p:nvPicPr>
          <p:cNvPr id="8" name="Image 7" descr="Une image contenant texte&#10;&#10;Description générée automatiquement">
            <a:extLst>
              <a:ext uri="{FF2B5EF4-FFF2-40B4-BE49-F238E27FC236}">
                <a16:creationId xmlns:a16="http://schemas.microsoft.com/office/drawing/2014/main" id="{A1C56BE1-1C30-EEED-316A-649129E2D1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700" y="2511553"/>
            <a:ext cx="2721699" cy="3275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812173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3BA0493-A754-60E4-2079-863405C74B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4400" dirty="0"/>
              <a:t>CONCLUSION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3FA97EB-5F4B-45DD-7746-48093C7BC3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fr-FR" sz="3200" dirty="0"/>
              <a:t>Toutes les informations de l’Assemblée Générale (livret , rapports activités, financiers et moral)  et la présentation des Activités et des Partenariats seront mises sur le site</a:t>
            </a:r>
          </a:p>
          <a:p>
            <a:pPr marL="0" indent="0" algn="ctr">
              <a:buNone/>
            </a:pPr>
            <a:r>
              <a:rPr lang="fr-FR" sz="3200" dirty="0">
                <a:solidFill>
                  <a:schemeClr val="accent2">
                    <a:lumMod val="50000"/>
                  </a:schemeClr>
                </a:solidFill>
              </a:rPr>
              <a:t>https://www.fscf-bfc.fr/</a:t>
            </a:r>
            <a:endParaRPr lang="fr-FR" sz="3200" dirty="0"/>
          </a:p>
          <a:p>
            <a:pPr marL="0" indent="0" algn="ctr">
              <a:buNone/>
            </a:pPr>
            <a:r>
              <a:rPr lang="fr-FR" sz="3200" dirty="0"/>
              <a:t>À partir du 19 octobre 2022 </a:t>
            </a:r>
          </a:p>
        </p:txBody>
      </p:sp>
    </p:spTree>
    <p:extLst>
      <p:ext uri="{BB962C8B-B14F-4D97-AF65-F5344CB8AC3E}">
        <p14:creationId xmlns:p14="http://schemas.microsoft.com/office/powerpoint/2010/main" val="324467202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ctrTitle"/>
          </p:nvPr>
        </p:nvSpPr>
        <p:spPr>
          <a:xfrm>
            <a:off x="1299896" y="447114"/>
            <a:ext cx="9880979" cy="2387600"/>
          </a:xfrm>
        </p:spPr>
        <p:txBody>
          <a:bodyPr>
            <a:normAutofit/>
          </a:bodyPr>
          <a:lstStyle/>
          <a:p>
            <a:pPr algn="ctr"/>
            <a:r>
              <a:rPr lang="fr-FR" sz="7200" dirty="0"/>
              <a:t> </a:t>
            </a:r>
            <a:r>
              <a:rPr lang="fr-FR" sz="7200" dirty="0">
                <a:solidFill>
                  <a:schemeClr val="tx1"/>
                </a:solidFill>
              </a:rPr>
              <a:t>Apéritif dînatoire</a:t>
            </a:r>
          </a:p>
        </p:txBody>
      </p:sp>
      <p:sp>
        <p:nvSpPr>
          <p:cNvPr id="10" name="AutoShape 10" descr="https://webmail.nyro.dev/?_task=mail&amp;_action=get&amp;_mbox=INBOX.AG+CD+2021.repas+et+soir%26AOk-e&amp;_uid=10&amp;_token=xJBcWDfj97Uwc2HUK7nMvRN3VuApe1yC&amp;_part=2&amp;_embed=1&amp;_mimeclass=image"/>
          <p:cNvSpPr>
            <a:spLocks noChangeAspect="1" noChangeArrowheads="1"/>
          </p:cNvSpPr>
          <p:nvPr/>
        </p:nvSpPr>
        <p:spPr bwMode="auto">
          <a:xfrm>
            <a:off x="9599826" y="4714140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AutoShape 12" descr="https://webmail.nyro.dev/?_task=mail&amp;_action=get&amp;_mbox=INBOX.AG+CD+2021.repas+et+soir%26AOk-e&amp;_uid=10&amp;_token=xJBcWDfj97Uwc2HUK7nMvRN3VuApe1yC&amp;_part=2&amp;_embed=1&amp;_mimeclass=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" name="AutoShape 14" descr="https://webmail.nyro.dev/?_task=mail&amp;_action=get&amp;_mbox=INBOX.AG+CD+2021.repas+et+soir%26AOk-e&amp;_uid=10&amp;_token=xJBcWDfj97Uwc2HUK7nMvRN3VuApe1yC&amp;_part=2&amp;_embed=1&amp;_mimeclass=image"/>
          <p:cNvSpPr>
            <a:spLocks noChangeAspect="1" noChangeArrowheads="1"/>
          </p:cNvSpPr>
          <p:nvPr/>
        </p:nvSpPr>
        <p:spPr bwMode="auto">
          <a:xfrm>
            <a:off x="499043" y="362779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" name="AutoShape 12" descr="https://webmail.nyro.dev/?_task=mail&amp;_action=get&amp;_mbox=INBOX.AG+CD+2021.repas+et+soir%26AOk-e&amp;_uid=10&amp;_token=xJBcWDfj97Uwc2HUK7nMvRN3VuApe1yC&amp;_part=2&amp;_embed=1&amp;_mimeclass=image"/>
          <p:cNvSpPr>
            <a:spLocks noChangeAspect="1" noChangeArrowheads="1"/>
          </p:cNvSpPr>
          <p:nvPr/>
        </p:nvSpPr>
        <p:spPr bwMode="auto">
          <a:xfrm>
            <a:off x="155575" y="-152401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1694" y="3675915"/>
            <a:ext cx="2381250" cy="2381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91248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07067" y="2095129"/>
            <a:ext cx="8897562" cy="2512381"/>
          </a:xfrm>
        </p:spPr>
        <p:txBody>
          <a:bodyPr>
            <a:noAutofit/>
          </a:bodyPr>
          <a:lstStyle/>
          <a:p>
            <a:pPr algn="ctr"/>
            <a:r>
              <a:rPr lang="fr-FR" sz="8000" dirty="0">
                <a:solidFill>
                  <a:schemeClr val="tx1"/>
                </a:solidFill>
              </a:rPr>
              <a:t>Assemblée Générale 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993" y="154901"/>
            <a:ext cx="1808220" cy="1602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593289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42872" y="299534"/>
            <a:ext cx="9603275" cy="1049235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/>
              <a:t>      </a:t>
            </a:r>
            <a:br>
              <a:rPr lang="fr-FR" dirty="0"/>
            </a:br>
            <a:br>
              <a:rPr lang="fr-FR" dirty="0"/>
            </a:br>
            <a:br>
              <a:rPr lang="fr-FR" dirty="0"/>
            </a:br>
            <a:br>
              <a:rPr lang="fr-FR" dirty="0"/>
            </a:br>
            <a:r>
              <a:rPr lang="fr-FR" sz="6700" dirty="0">
                <a:solidFill>
                  <a:schemeClr val="tx1"/>
                </a:solidFill>
              </a:rPr>
              <a:t>MERCI pour votre participation</a:t>
            </a:r>
            <a:br>
              <a:rPr lang="fr-FR" sz="6700" dirty="0">
                <a:solidFill>
                  <a:schemeClr val="tx1"/>
                </a:solidFill>
              </a:rPr>
            </a:br>
            <a:r>
              <a:rPr lang="fr-FR" sz="6700" dirty="0">
                <a:solidFill>
                  <a:schemeClr val="tx1"/>
                </a:solidFill>
              </a:rPr>
              <a:t>Bonne soirée    </a:t>
            </a:r>
          </a:p>
        </p:txBody>
      </p:sp>
      <p:pic>
        <p:nvPicPr>
          <p:cNvPr id="3" name="Espace réservé du contenu 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207" y="4817725"/>
            <a:ext cx="2099404" cy="1860995"/>
          </a:xfrm>
        </p:spPr>
      </p:pic>
    </p:spTree>
    <p:extLst>
      <p:ext uri="{BB962C8B-B14F-4D97-AF65-F5344CB8AC3E}">
        <p14:creationId xmlns:p14="http://schemas.microsoft.com/office/powerpoint/2010/main" val="25333320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9713" y="350929"/>
            <a:ext cx="966788" cy="1072530"/>
          </a:xfrm>
          <a:prstGeom prst="rect">
            <a:avLst/>
          </a:prstGeom>
        </p:spPr>
      </p:pic>
      <p:pic>
        <p:nvPicPr>
          <p:cNvPr id="9" name="Image 8"/>
          <p:cNvPicPr preferRelativeResize="0"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2781" y="3108096"/>
            <a:ext cx="1166205" cy="1129090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9254" y="1599661"/>
            <a:ext cx="828277" cy="1052895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6342" y="3130565"/>
            <a:ext cx="609366" cy="856522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6857" y="1903732"/>
            <a:ext cx="707820" cy="1036451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37" y="3103308"/>
            <a:ext cx="831502" cy="976902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203" y="4206408"/>
            <a:ext cx="1243388" cy="1193520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6860" y="5255971"/>
            <a:ext cx="822760" cy="822760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909" y="1819128"/>
            <a:ext cx="1300662" cy="880115"/>
          </a:xfrm>
          <a:prstGeom prst="rect">
            <a:avLst/>
          </a:prstGeom>
        </p:spPr>
      </p:pic>
      <p:pic>
        <p:nvPicPr>
          <p:cNvPr id="19" name="Image 18"/>
          <p:cNvPicPr/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44885" b="-1514"/>
          <a:stretch/>
        </p:blipFill>
        <p:spPr bwMode="auto">
          <a:xfrm>
            <a:off x="2735911" y="6288336"/>
            <a:ext cx="2880325" cy="487822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7619" y="5881816"/>
            <a:ext cx="1935809" cy="813040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5616" y="3369837"/>
            <a:ext cx="676275" cy="1076325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2811" y="482107"/>
            <a:ext cx="1205793" cy="814064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8954" y="334380"/>
            <a:ext cx="896031" cy="1078224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1859" y="5109160"/>
            <a:ext cx="882987" cy="1019951"/>
          </a:xfrm>
          <a:prstGeom prst="rect">
            <a:avLst/>
          </a:prstGeom>
        </p:spPr>
      </p:pic>
      <p:pic>
        <p:nvPicPr>
          <p:cNvPr id="22" name="Image 21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0027235" y="350929"/>
            <a:ext cx="844624" cy="1024833"/>
          </a:xfrm>
          <a:prstGeom prst="rect">
            <a:avLst/>
          </a:prstGeom>
        </p:spPr>
      </p:pic>
      <p:pic>
        <p:nvPicPr>
          <p:cNvPr id="23" name="Image 22"/>
          <p:cNvPicPr/>
          <p:nvPr/>
        </p:nvPicPr>
        <p:blipFill>
          <a:blip r:embed="rId18"/>
          <a:srcRect/>
          <a:stretch>
            <a:fillRect/>
          </a:stretch>
        </p:blipFill>
        <p:spPr bwMode="auto">
          <a:xfrm flipH="1" flipV="1">
            <a:off x="4472513" y="2062255"/>
            <a:ext cx="45719" cy="61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Image 23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297597" y="6710288"/>
            <a:ext cx="128847" cy="147711"/>
          </a:xfrm>
          <a:prstGeom prst="rect">
            <a:avLst/>
          </a:prstGeom>
        </p:spPr>
      </p:pic>
      <p:pic>
        <p:nvPicPr>
          <p:cNvPr id="25" name="Image 24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0081" y="1889513"/>
            <a:ext cx="1104089" cy="1018179"/>
          </a:xfrm>
          <a:prstGeom prst="rect">
            <a:avLst/>
          </a:prstGeom>
        </p:spPr>
      </p:pic>
      <p:pic>
        <p:nvPicPr>
          <p:cNvPr id="26" name="Image 25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6562" y="1919027"/>
            <a:ext cx="1390301" cy="1716770"/>
          </a:xfrm>
          <a:prstGeom prst="rect">
            <a:avLst/>
          </a:prstGeom>
        </p:spPr>
      </p:pic>
      <p:pic>
        <p:nvPicPr>
          <p:cNvPr id="27" name="Image 26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305907" y="6791457"/>
            <a:ext cx="129349" cy="97012"/>
          </a:xfrm>
          <a:prstGeom prst="rect">
            <a:avLst/>
          </a:prstGeom>
        </p:spPr>
      </p:pic>
      <p:pic>
        <p:nvPicPr>
          <p:cNvPr id="28" name="Image 27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3404" y="3021367"/>
            <a:ext cx="921418" cy="925912"/>
          </a:xfrm>
          <a:prstGeom prst="rect">
            <a:avLst/>
          </a:prstGeom>
        </p:spPr>
      </p:pic>
      <p:pic>
        <p:nvPicPr>
          <p:cNvPr id="29" name="Image 28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2583247" y="3369837"/>
            <a:ext cx="1225334" cy="1134258"/>
          </a:xfrm>
          <a:prstGeom prst="rect">
            <a:avLst/>
          </a:prstGeom>
        </p:spPr>
      </p:pic>
      <p:pic>
        <p:nvPicPr>
          <p:cNvPr id="20" name="Image 19"/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4748345" y="279550"/>
            <a:ext cx="1236505" cy="1474480"/>
          </a:xfrm>
          <a:prstGeom prst="rect">
            <a:avLst/>
          </a:prstGeom>
        </p:spPr>
      </p:pic>
      <p:sp>
        <p:nvSpPr>
          <p:cNvPr id="30" name="Rectangle 29"/>
          <p:cNvSpPr/>
          <p:nvPr/>
        </p:nvSpPr>
        <p:spPr>
          <a:xfrm>
            <a:off x="3966716" y="3785428"/>
            <a:ext cx="45171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/>
              <a:t>District de Montbéliard </a:t>
            </a:r>
          </a:p>
        </p:txBody>
      </p:sp>
      <p:sp>
        <p:nvSpPr>
          <p:cNvPr id="21" name="Rectangle 20"/>
          <p:cNvSpPr/>
          <p:nvPr/>
        </p:nvSpPr>
        <p:spPr>
          <a:xfrm>
            <a:off x="6365189" y="1702191"/>
            <a:ext cx="137209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dirty="0">
                <a:latin typeface="Arial" panose="020B0604020202020204" pitchFamily="34" charset="0"/>
                <a:ea typeface="Calibri" panose="020F0502020204030204" pitchFamily="34" charset="0"/>
              </a:rPr>
              <a:t>District du Haut-Doubs</a:t>
            </a:r>
            <a:endParaRPr lang="fr-FR" dirty="0"/>
          </a:p>
        </p:txBody>
      </p:sp>
      <p:pic>
        <p:nvPicPr>
          <p:cNvPr id="31" name="Image 3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9387" y="5231258"/>
            <a:ext cx="822760" cy="822760"/>
          </a:xfrm>
          <a:prstGeom prst="rect">
            <a:avLst/>
          </a:prstGeom>
        </p:spPr>
      </p:pic>
      <p:grpSp>
        <p:nvGrpSpPr>
          <p:cNvPr id="34" name="Groupe 33"/>
          <p:cNvGrpSpPr/>
          <p:nvPr/>
        </p:nvGrpSpPr>
        <p:grpSpPr>
          <a:xfrm>
            <a:off x="8651002" y="4070437"/>
            <a:ext cx="1055827" cy="1361491"/>
            <a:chOff x="4370617" y="5229198"/>
            <a:chExt cx="1055827" cy="1361491"/>
          </a:xfrm>
        </p:grpSpPr>
        <p:pic>
          <p:nvPicPr>
            <p:cNvPr id="32" name="Image 31"/>
            <p:cNvPicPr>
              <a:picLocks noChangeAspect="1"/>
            </p:cNvPicPr>
            <p:nvPr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70617" y="5229198"/>
              <a:ext cx="974034" cy="1159119"/>
            </a:xfrm>
            <a:prstGeom prst="rect">
              <a:avLst/>
            </a:prstGeom>
          </p:spPr>
        </p:pic>
        <p:sp>
          <p:nvSpPr>
            <p:cNvPr id="33" name="ZoneTexte 32"/>
            <p:cNvSpPr txBox="1"/>
            <p:nvPr/>
          </p:nvSpPr>
          <p:spPr>
            <a:xfrm>
              <a:off x="4370617" y="6359857"/>
              <a:ext cx="105582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900" dirty="0" err="1"/>
                <a:t>Champa’Gym</a:t>
              </a:r>
              <a:endParaRPr lang="fr-FR" sz="900" dirty="0"/>
            </a:p>
          </p:txBody>
        </p:sp>
      </p:grpSp>
      <p:sp>
        <p:nvSpPr>
          <p:cNvPr id="36" name="Rectangle 35"/>
          <p:cNvSpPr/>
          <p:nvPr/>
        </p:nvSpPr>
        <p:spPr>
          <a:xfrm>
            <a:off x="2195653" y="4653726"/>
            <a:ext cx="26759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fr-FR" dirty="0">
                <a:solidFill>
                  <a:prstClr val="black"/>
                </a:solidFill>
              </a:rPr>
              <a:t>District de Besançon </a:t>
            </a: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669" y="253808"/>
            <a:ext cx="1488448" cy="1319419"/>
          </a:xfrm>
          <a:prstGeom prst="rect">
            <a:avLst/>
          </a:prstGeom>
        </p:spPr>
      </p:pic>
      <p:pic>
        <p:nvPicPr>
          <p:cNvPr id="35" name="Image 34">
            <a:extLst>
              <a:ext uri="{FF2B5EF4-FFF2-40B4-BE49-F238E27FC236}">
                <a16:creationId xmlns:a16="http://schemas.microsoft.com/office/drawing/2014/main" id="{914E65BC-A867-B2C0-5703-F1E1304E85CF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310069" y="5557345"/>
            <a:ext cx="1395357" cy="1311874"/>
          </a:xfrm>
          <a:prstGeom prst="rect">
            <a:avLst/>
          </a:prstGeom>
        </p:spPr>
      </p:pic>
      <p:pic>
        <p:nvPicPr>
          <p:cNvPr id="38" name="Image 37">
            <a:extLst>
              <a:ext uri="{FF2B5EF4-FFF2-40B4-BE49-F238E27FC236}">
                <a16:creationId xmlns:a16="http://schemas.microsoft.com/office/drawing/2014/main" id="{B0E21534-D2DC-99AA-34D1-8DB42D0C1911}"/>
              </a:ext>
            </a:extLst>
          </p:cNvPr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5134" y="353828"/>
            <a:ext cx="917734" cy="1196539"/>
          </a:xfrm>
          <a:prstGeom prst="rect">
            <a:avLst/>
          </a:prstGeom>
        </p:spPr>
      </p:pic>
      <p:pic>
        <p:nvPicPr>
          <p:cNvPr id="42" name="Image 41">
            <a:extLst>
              <a:ext uri="{FF2B5EF4-FFF2-40B4-BE49-F238E27FC236}">
                <a16:creationId xmlns:a16="http://schemas.microsoft.com/office/drawing/2014/main" id="{5BB045AF-4723-AF41-737C-EF82E351CC92}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1156" y="3348075"/>
            <a:ext cx="857250" cy="1209675"/>
          </a:xfrm>
          <a:prstGeom prst="rect">
            <a:avLst/>
          </a:prstGeom>
        </p:spPr>
      </p:pic>
      <p:pic>
        <p:nvPicPr>
          <p:cNvPr id="44" name="Image 43">
            <a:extLst>
              <a:ext uri="{FF2B5EF4-FFF2-40B4-BE49-F238E27FC236}">
                <a16:creationId xmlns:a16="http://schemas.microsoft.com/office/drawing/2014/main" id="{8824803A-F9B1-6FB1-B467-68F2D9F97E26}"/>
              </a:ext>
            </a:extLst>
          </p:cNvPr>
          <p:cNvPicPr>
            <a:picLocks noChangeAspect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7716" y="4485225"/>
            <a:ext cx="2157039" cy="547743"/>
          </a:xfrm>
          <a:prstGeom prst="rect">
            <a:avLst/>
          </a:prstGeom>
        </p:spPr>
      </p:pic>
      <p:pic>
        <p:nvPicPr>
          <p:cNvPr id="46" name="Image 45">
            <a:extLst>
              <a:ext uri="{FF2B5EF4-FFF2-40B4-BE49-F238E27FC236}">
                <a16:creationId xmlns:a16="http://schemas.microsoft.com/office/drawing/2014/main" id="{989AB3DC-C2D4-9D0F-23A2-7ECC98D4FAA7}"/>
              </a:ext>
            </a:extLst>
          </p:cNvPr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4053" y="4744101"/>
            <a:ext cx="1083678" cy="1141131"/>
          </a:xfrm>
          <a:prstGeom prst="rect">
            <a:avLst/>
          </a:prstGeom>
        </p:spPr>
      </p:pic>
      <p:pic>
        <p:nvPicPr>
          <p:cNvPr id="48" name="Image 47">
            <a:extLst>
              <a:ext uri="{FF2B5EF4-FFF2-40B4-BE49-F238E27FC236}">
                <a16:creationId xmlns:a16="http://schemas.microsoft.com/office/drawing/2014/main" id="{C767FD5F-C52E-EB6C-3A4C-972B03556534}"/>
              </a:ext>
            </a:extLst>
          </p:cNvPr>
          <p:cNvPicPr>
            <a:picLocks noChangeAspect="1"/>
          </p:cNvPicPr>
          <p:nvPr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9856" y="1566950"/>
            <a:ext cx="1486058" cy="1114544"/>
          </a:xfrm>
          <a:prstGeom prst="rect">
            <a:avLst/>
          </a:prstGeom>
        </p:spPr>
      </p:pic>
      <p:pic>
        <p:nvPicPr>
          <p:cNvPr id="50" name="Image 49">
            <a:extLst>
              <a:ext uri="{FF2B5EF4-FFF2-40B4-BE49-F238E27FC236}">
                <a16:creationId xmlns:a16="http://schemas.microsoft.com/office/drawing/2014/main" id="{F70EC00B-811B-38A2-3523-25C093BB83D2}"/>
              </a:ext>
            </a:extLst>
          </p:cNvPr>
          <p:cNvPicPr>
            <a:picLocks noChangeAspect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5575" y="1694920"/>
            <a:ext cx="1104089" cy="1060697"/>
          </a:xfrm>
          <a:prstGeom prst="rect">
            <a:avLst/>
          </a:prstGeom>
        </p:spPr>
      </p:pic>
      <p:pic>
        <p:nvPicPr>
          <p:cNvPr id="52" name="Image 51">
            <a:extLst>
              <a:ext uri="{FF2B5EF4-FFF2-40B4-BE49-F238E27FC236}">
                <a16:creationId xmlns:a16="http://schemas.microsoft.com/office/drawing/2014/main" id="{E24FA9C4-DDB1-947E-B30B-B9361B3DBAC7}"/>
              </a:ext>
            </a:extLst>
          </p:cNvPr>
          <p:cNvPicPr>
            <a:picLocks noChangeAspect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8306" y="5292664"/>
            <a:ext cx="1083678" cy="773557"/>
          </a:xfrm>
          <a:prstGeom prst="rect">
            <a:avLst/>
          </a:prstGeom>
        </p:spPr>
      </p:pic>
      <p:pic>
        <p:nvPicPr>
          <p:cNvPr id="54" name="Image 53">
            <a:extLst>
              <a:ext uri="{FF2B5EF4-FFF2-40B4-BE49-F238E27FC236}">
                <a16:creationId xmlns:a16="http://schemas.microsoft.com/office/drawing/2014/main" id="{1EB4EEBF-8898-614B-E1B7-EDEEB31E7B5C}"/>
              </a:ext>
            </a:extLst>
          </p:cNvPr>
          <p:cNvPicPr>
            <a:picLocks noChangeAspect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3163" y="5292664"/>
            <a:ext cx="827334" cy="1025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89866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ctrTitle"/>
          </p:nvPr>
        </p:nvSpPr>
        <p:spPr>
          <a:xfrm>
            <a:off x="372862" y="1382090"/>
            <a:ext cx="10456120" cy="2387600"/>
          </a:xfrm>
        </p:spPr>
        <p:txBody>
          <a:bodyPr>
            <a:noAutofit/>
          </a:bodyPr>
          <a:lstStyle/>
          <a:p>
            <a:pPr algn="ctr"/>
            <a:r>
              <a:rPr lang="fr-FR" sz="8000" dirty="0">
                <a:solidFill>
                  <a:schemeClr val="tx1"/>
                </a:solidFill>
              </a:rPr>
              <a:t>Rapport Moral</a:t>
            </a:r>
          </a:p>
        </p:txBody>
      </p:sp>
      <p:sp>
        <p:nvSpPr>
          <p:cNvPr id="5" name="Sous-titre 4"/>
          <p:cNvSpPr>
            <a:spLocks noGrp="1"/>
          </p:cNvSpPr>
          <p:nvPr>
            <p:ph type="subTitle" idx="1"/>
          </p:nvPr>
        </p:nvSpPr>
        <p:spPr>
          <a:xfrm>
            <a:off x="227993" y="4408227"/>
            <a:ext cx="11081451" cy="794982"/>
          </a:xfrm>
        </p:spPr>
        <p:txBody>
          <a:bodyPr>
            <a:normAutofit/>
          </a:bodyPr>
          <a:lstStyle/>
          <a:p>
            <a:pPr algn="ctr"/>
            <a:r>
              <a:rPr lang="fr-FR" sz="3200" dirty="0"/>
              <a:t>Présenté par Walter GROCHULSKA</a:t>
            </a:r>
          </a:p>
          <a:p>
            <a:pPr algn="ctr"/>
            <a:endParaRPr lang="fr-FR" sz="3200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993" y="154901"/>
            <a:ext cx="1808220" cy="1602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4949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9A6F7F1E-86DD-BA03-FCC3-967BFB3CC2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1674" y="449157"/>
            <a:ext cx="4686817" cy="4604800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362B35EB-C97F-ADA9-CA0A-C12E30414649}"/>
              </a:ext>
            </a:extLst>
          </p:cNvPr>
          <p:cNvSpPr txBox="1"/>
          <p:nvPr/>
        </p:nvSpPr>
        <p:spPr>
          <a:xfrm>
            <a:off x="2926080" y="5494705"/>
            <a:ext cx="610362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solidFill>
                  <a:srgbClr val="0070C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https://www.fscf.asso.fr/le-label-terre-de-jeux-une-opportunite-pour-le-reseau-fscf</a:t>
            </a:r>
            <a:endParaRPr lang="fr-FR" dirty="0">
              <a:solidFill>
                <a:srgbClr val="0070C0"/>
              </a:solidFill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712660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27994" y="1763974"/>
            <a:ext cx="11689914" cy="2262781"/>
          </a:xfrm>
        </p:spPr>
        <p:txBody>
          <a:bodyPr>
            <a:noAutofit/>
          </a:bodyPr>
          <a:lstStyle/>
          <a:p>
            <a:pPr algn="ctr"/>
            <a:r>
              <a:rPr lang="fr-FR" sz="7200" dirty="0">
                <a:solidFill>
                  <a:schemeClr val="tx1"/>
                </a:solidFill>
              </a:rPr>
              <a:t>Rapport d’activité         2021/2022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63985" y="4678173"/>
            <a:ext cx="10410602" cy="988292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fr-FR" sz="3200" dirty="0"/>
              <a:t>Présenté par Anne-Marie DREZET</a:t>
            </a:r>
          </a:p>
          <a:p>
            <a:pPr algn="ctr"/>
            <a:r>
              <a:rPr lang="fr-FR" sz="3200" dirty="0"/>
              <a:t>             Secrétaire générale 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993" y="154901"/>
            <a:ext cx="1808220" cy="1602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57832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72862" y="1770118"/>
            <a:ext cx="10414337" cy="2387600"/>
          </a:xfrm>
        </p:spPr>
        <p:txBody>
          <a:bodyPr>
            <a:noAutofit/>
          </a:bodyPr>
          <a:lstStyle/>
          <a:p>
            <a:pPr algn="ctr"/>
            <a:r>
              <a:rPr lang="fr-FR" sz="7200" dirty="0"/>
              <a:t>  </a:t>
            </a:r>
            <a:r>
              <a:rPr lang="fr-FR" sz="7200" dirty="0">
                <a:solidFill>
                  <a:schemeClr val="tx1"/>
                </a:solidFill>
              </a:rPr>
              <a:t>Rapports financiers</a:t>
            </a:r>
            <a:br>
              <a:rPr lang="fr-FR" sz="7200" dirty="0"/>
            </a:br>
            <a:endParaRPr lang="fr-FR" sz="72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27993" y="4157718"/>
            <a:ext cx="11659207" cy="1100081"/>
          </a:xfrm>
        </p:spPr>
        <p:txBody>
          <a:bodyPr>
            <a:normAutofit lnSpcReduction="10000"/>
          </a:bodyPr>
          <a:lstStyle/>
          <a:p>
            <a:pPr algn="ctr"/>
            <a:r>
              <a:rPr lang="fr-FR" sz="3200" dirty="0"/>
              <a:t>Présentés par Linda VALOGNES</a:t>
            </a:r>
          </a:p>
          <a:p>
            <a:pPr algn="ctr"/>
            <a:r>
              <a:rPr lang="fr-FR" sz="3200" dirty="0"/>
              <a:t>Trésorière </a:t>
            </a:r>
          </a:p>
          <a:p>
            <a:pPr algn="ctr"/>
            <a:endParaRPr lang="fr-FR" sz="3200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993" y="154901"/>
            <a:ext cx="1808220" cy="1602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6423853"/>
      </p:ext>
    </p:extLst>
  </p:cSld>
  <p:clrMapOvr>
    <a:masterClrMapping/>
  </p:clrMapOvr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32823</TotalTime>
  <Words>688</Words>
  <Application>Microsoft Office PowerPoint</Application>
  <PresentationFormat>Grand écran</PresentationFormat>
  <Paragraphs>201</Paragraphs>
  <Slides>40</Slides>
  <Notes>13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40</vt:i4>
      </vt:variant>
    </vt:vector>
  </HeadingPairs>
  <TitlesOfParts>
    <vt:vector size="49" baseType="lpstr">
      <vt:lpstr>Arial</vt:lpstr>
      <vt:lpstr>Calibri</vt:lpstr>
      <vt:lpstr>Century Gothic</vt:lpstr>
      <vt:lpstr>Felix Titling</vt:lpstr>
      <vt:lpstr>Lucida Bright</vt:lpstr>
      <vt:lpstr>Trebuchet MS</vt:lpstr>
      <vt:lpstr>Wingdings</vt:lpstr>
      <vt:lpstr>Wingdings 3</vt:lpstr>
      <vt:lpstr>Facette</vt:lpstr>
      <vt:lpstr>Présentation PowerPoint</vt:lpstr>
      <vt:lpstr>Bienvenue à l’Assemblée Générale du Comité Interdépartemental 25/70/90</vt:lpstr>
      <vt:lpstr>VOUJEAUCOURT le 15 octobre 2022</vt:lpstr>
      <vt:lpstr>Assemblée Générale </vt:lpstr>
      <vt:lpstr>Présentation PowerPoint</vt:lpstr>
      <vt:lpstr>Rapport Moral</vt:lpstr>
      <vt:lpstr>Présentation PowerPoint</vt:lpstr>
      <vt:lpstr>Rapport d’activité         2021/2022</vt:lpstr>
      <vt:lpstr>  Rapports financiers </vt:lpstr>
      <vt:lpstr> </vt:lpstr>
      <vt:lpstr>RESSOURCES PROPRES</vt:lpstr>
      <vt:lpstr>AUTRES RESSOURCES</vt:lpstr>
      <vt:lpstr>Total des ressources</vt:lpstr>
      <vt:lpstr>CHARGES </vt:lpstr>
      <vt:lpstr>AUTRES CHARGES </vt:lpstr>
      <vt:lpstr>Total des dépenses</vt:lpstr>
      <vt:lpstr>Résultat 2020/2021</vt:lpstr>
      <vt:lpstr>Budget prévisionnel </vt:lpstr>
      <vt:lpstr>Charges prévisionnelles</vt:lpstr>
      <vt:lpstr>Recettes prévisionnelles</vt:lpstr>
      <vt:lpstr>Présentation PowerPoint</vt:lpstr>
      <vt:lpstr>Rapport du Vérificateur aux comptes   </vt:lpstr>
      <vt:lpstr> Approbation des comptes               exercice  2021/2022</vt:lpstr>
      <vt:lpstr>Vote pour les délégués départementaux à l’AG du Comité Régional de BFC </vt:lpstr>
      <vt:lpstr>Vote pour les délégués départementaux pour le Congrès national -Titulaires</vt:lpstr>
      <vt:lpstr>Vote pour les délégués départementaux pour le Congrès national Suppléants</vt:lpstr>
      <vt:lpstr>Parole aux invités</vt:lpstr>
      <vt:lpstr>  Remise des récompenses </vt:lpstr>
      <vt:lpstr>Présentation PowerPoint</vt:lpstr>
      <vt:lpstr>Présentation PowerPoint</vt:lpstr>
      <vt:lpstr>Présentation PowerPoint</vt:lpstr>
      <vt:lpstr>Présentation PowerPoint</vt:lpstr>
      <vt:lpstr>               Trophées clubs 2022</vt:lpstr>
      <vt:lpstr>Présentation PowerPoint</vt:lpstr>
      <vt:lpstr>Présentation PowerPoint</vt:lpstr>
      <vt:lpstr>Présentation PowerPoint</vt:lpstr>
      <vt:lpstr>Présentation PowerPoint</vt:lpstr>
      <vt:lpstr>CONCLUSION </vt:lpstr>
      <vt:lpstr> Apéritif dînatoire</vt:lpstr>
      <vt:lpstr>          MERCI pour votre participation Bonne soirée  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Rapport activité 2018/2019</dc:title>
  <dc:creator>adelaide frick</dc:creator>
  <cp:lastModifiedBy>WALTER GROCHULSKA</cp:lastModifiedBy>
  <cp:revision>348</cp:revision>
  <cp:lastPrinted>2019-10-03T11:52:04Z</cp:lastPrinted>
  <dcterms:created xsi:type="dcterms:W3CDTF">2019-09-13T10:56:02Z</dcterms:created>
  <dcterms:modified xsi:type="dcterms:W3CDTF">2022-10-17T14:08:20Z</dcterms:modified>
</cp:coreProperties>
</file>